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50" r:id="rId2"/>
    <p:sldId id="354" r:id="rId3"/>
    <p:sldId id="322" r:id="rId4"/>
    <p:sldId id="341" r:id="rId5"/>
    <p:sldId id="263" r:id="rId6"/>
    <p:sldId id="262" r:id="rId7"/>
    <p:sldId id="330" r:id="rId8"/>
    <p:sldId id="331" r:id="rId9"/>
    <p:sldId id="351" r:id="rId10"/>
    <p:sldId id="328" r:id="rId11"/>
    <p:sldId id="329" r:id="rId12"/>
    <p:sldId id="264" r:id="rId13"/>
    <p:sldId id="265" r:id="rId14"/>
    <p:sldId id="332" r:id="rId15"/>
    <p:sldId id="353" r:id="rId16"/>
    <p:sldId id="352" r:id="rId17"/>
    <p:sldId id="349" r:id="rId18"/>
  </p:sldIdLst>
  <p:sldSz cx="9144000" cy="6858000" type="screen4x3"/>
  <p:notesSz cx="6791325" cy="9921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4" clrIdx="0"/>
  <p:cmAuthor id="2" name="Екатерина Грачева" initials="ЕГ" lastIdx="3" clrIdx="1"/>
  <p:cmAuthor id="3" name="211" initials="2" lastIdx="5" clrIdx="2"/>
  <p:cmAuthor id="4" name="Esmina" initials="E" lastIdx="4" clrIdx="3"/>
  <p:cmAuthor id="5" name="00-ORP-Ruler" initials="1" lastIdx="1" clrIdx="4"/>
  <p:cmAuthor id="6" name="Greg" initials="G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  <a:srgbClr val="2E418D"/>
    <a:srgbClr val="B94B29"/>
    <a:srgbClr val="02A298"/>
    <a:srgbClr val="006666"/>
    <a:srgbClr val="BBF3E2"/>
    <a:srgbClr val="FCD0D0"/>
    <a:srgbClr val="FDBB9D"/>
    <a:srgbClr val="E1A198"/>
    <a:srgbClr val="DE5D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06" autoAdjust="0"/>
    <p:restoredTop sz="94638" autoAdjust="0"/>
  </p:normalViewPr>
  <p:slideViewPr>
    <p:cSldViewPr>
      <p:cViewPr varScale="1">
        <p:scale>
          <a:sx n="69" d="100"/>
          <a:sy n="69" d="100"/>
        </p:scale>
        <p:origin x="2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908" cy="496094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7" y="1"/>
            <a:ext cx="2942908" cy="496094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4AFE250-8C6A-4520-B4A8-C585D8F57691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2892"/>
            <a:ext cx="5433060" cy="4464844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060"/>
            <a:ext cx="2942908" cy="496094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7" y="9424060"/>
            <a:ext cx="2942908" cy="496094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312B13E-D412-46AD-8772-6F0477E014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682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рачи врача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9336" y="0"/>
            <a:ext cx="9024664" cy="6858000"/>
          </a:xfrm>
          <a:prstGeom prst="rect">
            <a:avLst/>
          </a:prstGeom>
          <a:solidFill>
            <a:srgbClr val="2E4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BBF3E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88334" cy="6858000"/>
          </a:xfrm>
          <a:prstGeom prst="rect">
            <a:avLst/>
          </a:prstGeom>
          <a:solidFill>
            <a:srgbClr val="FDBB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BBF3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9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6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6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26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9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AAC9-2BD8-4EBC-B50F-BA1F7E6C1A9E}" type="datetimeFigureOut">
              <a:rPr lang="ru-RU" smtClean="0"/>
              <a:pPr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DF0A-A6F7-47D7-9041-A1A2F639DD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19336" cy="6858000"/>
          </a:xfrm>
          <a:prstGeom prst="rect">
            <a:avLst/>
          </a:prstGeom>
          <a:solidFill>
            <a:srgbClr val="2E4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BBF3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6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3522" y="5949280"/>
            <a:ext cx="56343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Московский многопрофильный центр паллиативной помощи Департамента здравоохранения города Москвы</a:t>
            </a:r>
          </a:p>
          <a:p>
            <a:pPr>
              <a:defRPr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Москва, 2019 г.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2390" y="2116876"/>
            <a:ext cx="8740226" cy="1470025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НУЖДАЕМОСТИ </a:t>
            </a:r>
            <a:r>
              <a:rPr lang="ru-RU" sz="32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2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32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ПАЦИЕНТОВ С </a:t>
            </a:r>
            <a:r>
              <a:rPr lang="ru-RU" sz="32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НЕВРОЛОГИЧЕСКИМ ДЕФИЦИТОМ В ПАЛЛИАТИВНОЙ </a:t>
            </a:r>
            <a:r>
              <a:rPr lang="ru-RU" sz="32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ПОМОЩИ </a:t>
            </a:r>
            <a:endParaRPr lang="ru-RU" sz="3200" b="1" dirty="0">
              <a:solidFill>
                <a:srgbClr val="2E41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582" y="4178945"/>
            <a:ext cx="16578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Дибривная</a:t>
            </a:r>
            <a:r>
              <a:rPr lang="ru-RU" sz="1600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К.А.</a:t>
            </a:r>
          </a:p>
          <a:p>
            <a:r>
              <a:rPr lang="ru-RU" sz="1600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Белоусова О.О.</a:t>
            </a:r>
          </a:p>
          <a:p>
            <a:r>
              <a:rPr lang="ru-RU" sz="1600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Рязанцева Т.П.</a:t>
            </a:r>
          </a:p>
          <a:p>
            <a:endParaRPr lang="ru-RU" sz="1600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Рисунок 6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1727"/>
            <a:ext cx="1555918" cy="109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4932040" y="5426700"/>
            <a:ext cx="2896980" cy="1098644"/>
          </a:xfrm>
          <a:prstGeom prst="rect">
            <a:avLst/>
          </a:prstGeom>
          <a:solidFill>
            <a:srgbClr val="02A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436" y="358237"/>
            <a:ext cx="8229600" cy="1143000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КОГДА ОЦЕНИВАТЬ НУЖДАЕМОСТЬ В ПАЛЛИАТИВНОЙ ПОМОЩИ У ПАЦИЕНТОВ </a:t>
            </a:r>
            <a:b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B94B2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ПОСЛЕДСТВИЯМИ ИНСУЛЬТОВ И ЧМТ</a:t>
            </a:r>
          </a:p>
        </p:txBody>
      </p:sp>
      <p:sp>
        <p:nvSpPr>
          <p:cNvPr id="5" name="Стрелка вниз 4"/>
          <p:cNvSpPr/>
          <p:nvPr/>
        </p:nvSpPr>
        <p:spPr>
          <a:xfrm rot="16200000">
            <a:off x="3911752" y="2831295"/>
            <a:ext cx="774086" cy="825253"/>
          </a:xfrm>
          <a:prstGeom prst="downArrow">
            <a:avLst/>
          </a:prstGeom>
          <a:gradFill>
            <a:gsLst>
              <a:gs pos="0">
                <a:srgbClr val="B94B29"/>
              </a:gs>
              <a:gs pos="37000">
                <a:srgbClr val="B94B29"/>
              </a:gs>
              <a:gs pos="65000">
                <a:srgbClr val="02A298"/>
              </a:gs>
              <a:gs pos="100000">
                <a:srgbClr val="0066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0389" y="4801137"/>
            <a:ext cx="3816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21-30 дней* с момента происшествия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эффекта от терапии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Выраженный неврологический дефицит</a:t>
            </a:r>
          </a:p>
          <a:p>
            <a:pPr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Крайне низкий реабилитационный потенциал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10389" y="1866014"/>
            <a:ext cx="2738645" cy="2738645"/>
            <a:chOff x="2214702" y="1209281"/>
            <a:chExt cx="3036290" cy="3036290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2214702" y="1209281"/>
              <a:ext cx="3036290" cy="3036290"/>
              <a:chOff x="3579998" y="477242"/>
              <a:chExt cx="2060294" cy="2060294"/>
            </a:xfrm>
          </p:grpSpPr>
          <p:sp>
            <p:nvSpPr>
              <p:cNvPr id="14" name="Овал 13"/>
              <p:cNvSpPr/>
              <p:nvPr/>
            </p:nvSpPr>
            <p:spPr>
              <a:xfrm>
                <a:off x="3579998" y="477242"/>
                <a:ext cx="2060294" cy="2060294"/>
              </a:xfrm>
              <a:prstGeom prst="ellipse">
                <a:avLst/>
              </a:prstGeom>
              <a:solidFill>
                <a:srgbClr val="E1A198"/>
              </a:solidFill>
              <a:ln>
                <a:noFill/>
              </a:ln>
              <a:effectLst>
                <a:softEdge rad="1651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5" name="Graphic 10">
                <a:extLst>
                  <a:ext uri="{FF2B5EF4-FFF2-40B4-BE49-F238E27FC236}">
                    <a16:creationId xmlns:a16="http://schemas.microsoft.com/office/drawing/2014/main" id="{E6B8DDAB-099E-1B47-80EA-79D63C575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890487" y="773915"/>
                <a:ext cx="1439315" cy="1439315"/>
              </a:xfrm>
              <a:prstGeom prst="rect">
                <a:avLst/>
              </a:prstGeom>
              <a:effectLst/>
            </p:spPr>
          </p:pic>
        </p:grpSp>
        <p:sp>
          <p:nvSpPr>
            <p:cNvPr id="13" name="Овал 12"/>
            <p:cNvSpPr/>
            <p:nvPr/>
          </p:nvSpPr>
          <p:spPr>
            <a:xfrm>
              <a:off x="2944563" y="1899837"/>
              <a:ext cx="1614454" cy="1614454"/>
            </a:xfrm>
            <a:prstGeom prst="ellipse">
              <a:avLst/>
            </a:prstGeom>
            <a:solidFill>
              <a:srgbClr val="BD5149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262205" y="2887928"/>
            <a:ext cx="1435008" cy="5232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МОЗГОВАЯ 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КАТАСТРОФА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065935" y="1866014"/>
            <a:ext cx="2763085" cy="2782274"/>
            <a:chOff x="2214702" y="1209281"/>
            <a:chExt cx="3036290" cy="3036290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2214702" y="1209281"/>
              <a:ext cx="3036290" cy="3036290"/>
              <a:chOff x="3579998" y="477242"/>
              <a:chExt cx="2060294" cy="2060294"/>
            </a:xfrm>
          </p:grpSpPr>
          <p:sp>
            <p:nvSpPr>
              <p:cNvPr id="19" name="Овал 18"/>
              <p:cNvSpPr/>
              <p:nvPr/>
            </p:nvSpPr>
            <p:spPr>
              <a:xfrm>
                <a:off x="3579998" y="477242"/>
                <a:ext cx="2060294" cy="2060294"/>
              </a:xfrm>
              <a:prstGeom prst="ellipse">
                <a:avLst/>
              </a:prstGeom>
              <a:solidFill>
                <a:srgbClr val="BBF3E2"/>
              </a:solidFill>
              <a:ln>
                <a:noFill/>
              </a:ln>
              <a:effectLst>
                <a:softEdge rad="1651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0" name="Graphic 10">
                <a:extLst>
                  <a:ext uri="{FF2B5EF4-FFF2-40B4-BE49-F238E27FC236}">
                    <a16:creationId xmlns:a16="http://schemas.microsoft.com/office/drawing/2014/main" id="{E6B8DDAB-099E-1B47-80EA-79D63C575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890487" y="773915"/>
                <a:ext cx="1439315" cy="1439315"/>
              </a:xfrm>
              <a:prstGeom prst="rect">
                <a:avLst/>
              </a:prstGeom>
              <a:effectLst/>
            </p:spPr>
          </p:pic>
        </p:grpSp>
        <p:sp>
          <p:nvSpPr>
            <p:cNvPr id="18" name="Овал 17"/>
            <p:cNvSpPr/>
            <p:nvPr/>
          </p:nvSpPr>
          <p:spPr>
            <a:xfrm>
              <a:off x="2943558" y="1899837"/>
              <a:ext cx="1614454" cy="1614454"/>
            </a:xfrm>
            <a:prstGeom prst="ellipse">
              <a:avLst/>
            </a:prstGeom>
            <a:solidFill>
              <a:srgbClr val="00666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112212" y="2874590"/>
            <a:ext cx="2693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СПЕЦИАЛИ-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ЗИРОВАННАЯ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ПОМОЩЬ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14593" y="5489281"/>
            <a:ext cx="29144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РЕШЕНИЕ ВОПРОСА </a:t>
            </a:r>
            <a:endParaRPr lang="ru-RU" sz="1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ПРИЗНАНИИ ПАЦИЕНТА </a:t>
            </a:r>
          </a:p>
          <a:p>
            <a:pPr algn="ctr">
              <a:buNone/>
            </a:pPr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НУЖДАЮЩИМСЯ В ПАЛЛИАТИВНОЙ ПОМОЩИ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6072097" y="4818759"/>
            <a:ext cx="774086" cy="437470"/>
          </a:xfrm>
          <a:prstGeom prst="downArrow">
            <a:avLst/>
          </a:prstGeom>
          <a:gradFill>
            <a:gsLst>
              <a:gs pos="0">
                <a:srgbClr val="B94B29"/>
              </a:gs>
              <a:gs pos="0">
                <a:srgbClr val="02A298"/>
              </a:gs>
              <a:gs pos="65000">
                <a:srgbClr val="02A298"/>
              </a:gs>
              <a:gs pos="100000">
                <a:srgbClr val="00666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" name="Прямоугольник 23"/>
          <p:cNvSpPr/>
          <p:nvPr/>
        </p:nvSpPr>
        <p:spPr>
          <a:xfrm>
            <a:off x="610389" y="624871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*21 день считается  острым периодом по данным ВОЗ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5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068960"/>
            <a:ext cx="2160240" cy="432048"/>
          </a:xfrm>
          <a:prstGeom prst="rect">
            <a:avLst/>
          </a:prstGeom>
          <a:solidFill>
            <a:srgbClr val="02A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F2C3F3-9092-4135-BB40-A4A7215B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36" y="476672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КОГДА</a:t>
            </a:r>
            <a:r>
              <a:rPr lang="ru-RU" sz="2400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ОЦЕНИВАТЬ НУЖДАЕМОСТЬ В ПАЛЛИАТИВНОЙ ПОМОЩИ У ПАЦИЕНТОВ </a:t>
            </a:r>
            <a:b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solidFill>
                  <a:srgbClr val="B94B2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ПОСЛЕДСТВИЯМИ ИНСУЛЬТОВ И ЧМТ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B9E85B-07F5-4648-9938-0CC420822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3952535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на результаты оценки по шкале NIHSS в медицинской документации (оценивается неврологом)</a:t>
            </a:r>
          </a:p>
          <a:p>
            <a:pPr marL="0" indent="0">
              <a:buNone/>
            </a:pPr>
            <a:endParaRPr lang="ru-RU" sz="1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 баллов и </a:t>
            </a:r>
            <a:r>
              <a:rPr lang="ru-RU" sz="1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   </a:t>
            </a:r>
            <a:r>
              <a:rPr lang="ru-RU" sz="16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 </a:t>
            </a:r>
            <a:r>
              <a:rPr lang="ru-RU" sz="16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нуждается в паллиативной помощи</a:t>
            </a:r>
          </a:p>
          <a:p>
            <a:pPr marL="0" indent="0">
              <a:buNone/>
            </a:pPr>
            <a:r>
              <a:rPr lang="ru-RU" sz="1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ОЦЕНИВАЕТСЯ</a:t>
            </a:r>
          </a:p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уровень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сознания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поражение черепных нервов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выраженность двигательных нарушений          </a:t>
            </a:r>
          </a:p>
          <a:p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координаторные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нарушения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чувствительные нарушения 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Речевые нарушения</a:t>
            </a:r>
          </a:p>
        </p:txBody>
      </p:sp>
    </p:spTree>
    <p:extLst>
      <p:ext uri="{BB962C8B-B14F-4D97-AF65-F5344CB8AC3E}">
        <p14:creationId xmlns:p14="http://schemas.microsoft.com/office/powerpoint/2010/main" val="3978988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19610" cy="1339566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ОЦЕНИВАТЬ НУЖДАЕМОСТЬ В ПАЛЛИАТИВНОЙ ПОМОЩИ У </a:t>
            </a:r>
            <a:r>
              <a:rPr lang="ru-RU" sz="24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ПАЦИЕНТОВ</a:t>
            </a:r>
            <a:br>
              <a:rPr lang="ru-RU" sz="24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solidFill>
                  <a:srgbClr val="B94B2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2400" b="1" dirty="0">
                <a:solidFill>
                  <a:srgbClr val="B94B2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РАССЕЯННЫМ </a:t>
            </a:r>
            <a:r>
              <a:rPr lang="ru-RU" sz="2400" b="1" dirty="0" smtClean="0">
                <a:solidFill>
                  <a:srgbClr val="B94B2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СКЛЕРОЗОМ</a:t>
            </a:r>
            <a:endParaRPr lang="ru-RU" sz="3600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0541" y="2276872"/>
            <a:ext cx="8229600" cy="3394472"/>
          </a:xfrm>
        </p:spPr>
        <p:txBody>
          <a:bodyPr vert="horz" lIns="68580" tIns="34290" rIns="68580" bIns="34290" rtlCol="0" anchor="t">
            <a:noAutofit/>
          </a:bodyPr>
          <a:lstStyle/>
          <a:p>
            <a:pPr>
              <a:buNone/>
            </a:pP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на результаты оценки по шкале EDSS </a:t>
            </a:r>
            <a:endPara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медицинской </a:t>
            </a: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документации</a:t>
            </a: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ОЦЕНИВАЕТСЯ</a:t>
            </a:r>
          </a:p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длительный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 заболевания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выраженная степень инвалидизации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значительное ограничение двигательных возможностей</a:t>
            </a:r>
          </a:p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необходимость в посторонней помощи</a:t>
            </a:r>
          </a:p>
          <a:p>
            <a:pPr>
              <a:buNone/>
            </a:pP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algn="just">
              <a:buNone/>
            </a:pPr>
            <a:r>
              <a:rPr lang="ru-RU" sz="1950" b="1" dirty="0"/>
              <a:t>	</a:t>
            </a:r>
            <a:endParaRPr lang="ru-RU" sz="1950" b="1" dirty="0"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5300494"/>
            <a:ext cx="1577281" cy="425054"/>
          </a:xfrm>
        </p:spPr>
        <p:txBody>
          <a:bodyPr>
            <a:noAutofit/>
          </a:bodyPr>
          <a:lstStyle/>
          <a:p>
            <a:pPr algn="ctr"/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EDSS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Рисунок 4" descr="eds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462" r="846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73778" y="5211198"/>
            <a:ext cx="6156684" cy="603647"/>
          </a:xfrm>
        </p:spPr>
        <p:txBody>
          <a:bodyPr>
            <a:noAutofit/>
          </a:bodyPr>
          <a:lstStyle/>
          <a:p>
            <a:r>
              <a:rPr lang="ru-RU" sz="1350" b="1" dirty="0">
                <a:latin typeface="Arial Black" panose="020B0A04020102020204" pitchFamily="34" charset="0"/>
                <a:cs typeface="Arial" panose="020B0604020202020204" pitchFamily="34" charset="0"/>
              </a:rPr>
              <a:t>Критерии признания пациента нуждающимся в паллиативной медицинской помощи = 7 баллов и более</a:t>
            </a:r>
            <a:endParaRPr lang="ru-RU" sz="1500" b="1" dirty="0">
              <a:latin typeface="Arial Black" panose="020B0A04020102020204" pitchFamily="34" charset="0"/>
            </a:endParaRPr>
          </a:p>
        </p:txBody>
      </p:sp>
      <p:pic>
        <p:nvPicPr>
          <p:cNvPr id="6" name="Рисунок 5" descr="edss.jpg"/>
          <p:cNvPicPr>
            <a:picLocks noChangeAspect="1"/>
          </p:cNvPicPr>
          <p:nvPr/>
        </p:nvPicPr>
        <p:blipFill>
          <a:blip r:embed="rId2" cstate="print"/>
          <a:srcRect l="8462" r="8462"/>
          <a:stretch>
            <a:fillRect/>
          </a:stretch>
        </p:blipFill>
        <p:spPr>
          <a:xfrm>
            <a:off x="845585" y="971662"/>
            <a:ext cx="7705371" cy="4334271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1261334"/>
            <a:ext cx="7707086" cy="4335332"/>
          </a:xfrm>
          <a:prstGeom prst="rect">
            <a:avLst/>
          </a:prstGeom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DFFCB8F7-B04F-4808-98D1-05A53CCF8C0D}"/>
              </a:ext>
            </a:extLst>
          </p:cNvPr>
          <p:cNvSpPr/>
          <p:nvPr/>
        </p:nvSpPr>
        <p:spPr>
          <a:xfrm>
            <a:off x="5940495" y="2389309"/>
            <a:ext cx="2574801" cy="3025714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76891" y="5878852"/>
            <a:ext cx="1577281" cy="425054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EDSS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339643" y="5843398"/>
            <a:ext cx="6156684" cy="603647"/>
          </a:xfr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6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5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 признания пациента нуждающимся в паллиативной медицинской помощи = 7 баллов и более</a:t>
            </a: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3105833"/>
            <a:ext cx="2160240" cy="432048"/>
          </a:xfrm>
          <a:prstGeom prst="rect">
            <a:avLst/>
          </a:prstGeom>
          <a:solidFill>
            <a:srgbClr val="02A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889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rgbClr val="2E418D"/>
                </a:solidFill>
                <a:latin typeface="Arial Black" panose="020B0A04020102020204" pitchFamily="34" charset="0"/>
              </a:rPr>
              <a:t>КАК ОЦЕНИВАТЬ НУЖДАЕМОСТЬ В ПАЛЛИАТИВНОЙ ПОМОЩИ У ПАЦИЕНТА </a:t>
            </a:r>
            <a:br>
              <a:rPr lang="ru-RU" sz="2400" dirty="0">
                <a:solidFill>
                  <a:srgbClr val="2E418D"/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rgbClr val="B94B29"/>
                </a:solidFill>
                <a:latin typeface="Arial Black" panose="020B0A04020102020204" pitchFamily="34" charset="0"/>
              </a:rPr>
              <a:t>С БОЛЕЗНЬЮ </a:t>
            </a:r>
            <a:r>
              <a:rPr lang="ru-RU" sz="2400" dirty="0" smtClean="0">
                <a:solidFill>
                  <a:srgbClr val="B94B29"/>
                </a:solidFill>
                <a:latin typeface="Arial Black" panose="020B0A04020102020204" pitchFamily="34" charset="0"/>
              </a:rPr>
              <a:t>ПАРКИНСОНА</a:t>
            </a:r>
            <a:endParaRPr lang="ru-RU" sz="2400" dirty="0">
              <a:solidFill>
                <a:srgbClr val="2E418D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7701"/>
            <a:ext cx="8208911" cy="324036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на стадию по классификации по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Хен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-Яр</a:t>
            </a:r>
          </a:p>
          <a:p>
            <a:pPr>
              <a:buNone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медицинской документации </a:t>
            </a:r>
          </a:p>
          <a:p>
            <a:pPr>
              <a:buNone/>
            </a:pPr>
            <a:endParaRPr lang="ru-RU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3</a:t>
            </a:r>
            <a:r>
              <a:rPr lang="ru-R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 и 5 </a:t>
            </a: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стадия</a:t>
            </a:r>
            <a:endParaRPr lang="ru-RU" sz="2000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endParaRPr lang="ru-RU" sz="1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endParaRPr lang="ru-RU" sz="1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ОЦЕНИВАЕТСЯ</a:t>
            </a:r>
          </a:p>
          <a:p>
            <a:pPr algn="just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мобильность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выраженность тремора</a:t>
            </a:r>
          </a:p>
          <a:p>
            <a:pPr algn="just"/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частота падений в анамнезе</a:t>
            </a:r>
          </a:p>
          <a:p>
            <a:pPr algn="just"/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зависимость от посторонней помощи</a:t>
            </a:r>
          </a:p>
          <a:p>
            <a:pPr algn="just">
              <a:buNone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29986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 нуждается </a:t>
            </a:r>
            <a:endParaRPr lang="ru-RU" b="1" dirty="0" smtClean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паллиативной помощи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3998"/>
            <a:ext cx="5184576" cy="648449"/>
          </a:xfrm>
        </p:spPr>
        <p:txBody>
          <a:bodyPr>
            <a:noAutofit/>
          </a:bodyPr>
          <a:lstStyle/>
          <a:p>
            <a:pPr lvl="0"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КЛАССИФИКАЦИЯ ПО ХЕН-ЯР</a:t>
            </a:r>
            <a:endParaRPr lang="ru-RU" sz="2400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29562" y="1556792"/>
            <a:ext cx="2526511" cy="409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и 2 стадии</a:t>
            </a:r>
          </a:p>
          <a:p>
            <a:pPr marL="0" indent="0">
              <a:buNone/>
            </a:pP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стадия</a:t>
            </a:r>
          </a:p>
          <a:p>
            <a:endParaRPr lang="ru-RU" sz="1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18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ru-RU" sz="1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стадия </a:t>
            </a:r>
          </a:p>
          <a:p>
            <a:pPr>
              <a:buNone/>
            </a:pPr>
            <a:endParaRPr lang="ru-RU" sz="1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ru-RU" sz="18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ru-RU" sz="1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стадия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01342" y="1556792"/>
            <a:ext cx="3875516" cy="3477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требуется паллиативная помощь</a:t>
            </a:r>
          </a:p>
          <a:p>
            <a:pPr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Человек ещё справляется с самообслуживанием, но в некоторых моментах всё же нуждается в содействии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процессе одевания, осуществлении ежедневных гигиенических процедур</a:t>
            </a:r>
          </a:p>
          <a:p>
            <a:pPr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Человек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испытывает трудности с сохранением равновесия при передвижении. Требуется посторонняя помощь при движении. Часто отмечаются падения.</a:t>
            </a:r>
          </a:p>
          <a:p>
            <a:pPr>
              <a:buNone/>
            </a:pP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Человек 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становится целиком зависимым от окружения, не имеет возможности передвигаться без инвалидного кресла, усугубляются поведенческие и когнитивные нарушения, возможны нарушения глотательной функции.</a:t>
            </a:r>
          </a:p>
          <a:p>
            <a:pPr>
              <a:buNone/>
            </a:pPr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 descr="3с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1294" y="2540438"/>
            <a:ext cx="1296144" cy="769791"/>
          </a:xfrm>
          <a:prstGeom prst="rect">
            <a:avLst/>
          </a:prstGeom>
        </p:spPr>
      </p:pic>
      <p:pic>
        <p:nvPicPr>
          <p:cNvPr id="6" name="Рисунок 5" descr="4с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84709" y="3728910"/>
            <a:ext cx="849314" cy="1284400"/>
          </a:xfrm>
          <a:prstGeom prst="rect">
            <a:avLst/>
          </a:prstGeom>
        </p:spPr>
      </p:pic>
      <p:pic>
        <p:nvPicPr>
          <p:cNvPr id="7" name="Рисунок 6" descr="5ст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36347" y="5208727"/>
            <a:ext cx="946038" cy="1146712"/>
          </a:xfrm>
          <a:prstGeom prst="rect">
            <a:avLst/>
          </a:prstGeom>
        </p:spPr>
      </p:pic>
      <p:sp>
        <p:nvSpPr>
          <p:cNvPr id="8" name="Стрелка вправо 7"/>
          <p:cNvSpPr/>
          <p:nvPr/>
        </p:nvSpPr>
        <p:spPr>
          <a:xfrm>
            <a:off x="3848938" y="1659424"/>
            <a:ext cx="702078" cy="162018"/>
          </a:xfrm>
          <a:prstGeom prst="rightArrow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006666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837099" y="2785429"/>
            <a:ext cx="702078" cy="162018"/>
          </a:xfrm>
          <a:prstGeom prst="rightArrow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0" name="Стрелка вправо 9"/>
          <p:cNvSpPr/>
          <p:nvPr/>
        </p:nvSpPr>
        <p:spPr>
          <a:xfrm>
            <a:off x="3837099" y="4468411"/>
            <a:ext cx="702078" cy="162018"/>
          </a:xfrm>
          <a:prstGeom prst="rightArrow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Стрелка вправо 10"/>
          <p:cNvSpPr/>
          <p:nvPr/>
        </p:nvSpPr>
        <p:spPr>
          <a:xfrm>
            <a:off x="3837099" y="5672306"/>
            <a:ext cx="702078" cy="162018"/>
          </a:xfrm>
          <a:prstGeom prst="rightArrow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4188799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200800" cy="47556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ФУНКЦИОНАЛЬНЫЕ ШКАЛЫ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836150"/>
              </p:ext>
            </p:extLst>
          </p:nvPr>
        </p:nvGraphicFramePr>
        <p:xfrm>
          <a:off x="395536" y="1196752"/>
          <a:ext cx="8352928" cy="525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313">
                  <a:extLst>
                    <a:ext uri="{9D8B030D-6E8A-4147-A177-3AD203B41FA5}">
                      <a16:colId xmlns:a16="http://schemas.microsoft.com/office/drawing/2014/main" val="3066584767"/>
                    </a:ext>
                  </a:extLst>
                </a:gridCol>
                <a:gridCol w="2813538">
                  <a:extLst>
                    <a:ext uri="{9D8B030D-6E8A-4147-A177-3AD203B41FA5}">
                      <a16:colId xmlns:a16="http://schemas.microsoft.com/office/drawing/2014/main" val="2551071276"/>
                    </a:ext>
                  </a:extLst>
                </a:gridCol>
                <a:gridCol w="3271077">
                  <a:extLst>
                    <a:ext uri="{9D8B030D-6E8A-4147-A177-3AD203B41FA5}">
                      <a16:colId xmlns:a16="http://schemas.microsoft.com/office/drawing/2014/main" val="2682754180"/>
                    </a:ext>
                  </a:extLst>
                </a:gridCol>
              </a:tblGrid>
              <a:tr h="71739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Шкала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Что оценивает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</a:rPr>
                        <a:t>Когда пациент признается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«паллиативным»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48776"/>
                  </a:ext>
                </a:extLst>
              </a:tr>
              <a:tr h="82367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NIHSS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тяжесть инсульта 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баллов и более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88407"/>
                  </a:ext>
                </a:extLst>
              </a:tr>
              <a:tr h="402672"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Рэнкина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Мобильность пациента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баллов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193069"/>
                  </a:ext>
                </a:extLst>
              </a:tr>
              <a:tr h="345865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Ривермид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мобильность пациента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0-7 баллов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49281"/>
                  </a:ext>
                </a:extLst>
              </a:tr>
              <a:tr h="823671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Индекс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Бартел</a:t>
                      </a:r>
                      <a:endParaRPr lang="ru-RU" sz="1400" b="1" dirty="0" err="1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мобильность и зависимость от посторонней помощи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0-60 баллов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717854"/>
                  </a:ext>
                </a:extLst>
              </a:tr>
              <a:tr h="1071658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EDSS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количественная</a:t>
                      </a:r>
                      <a:r>
                        <a:rPr lang="ru-RU" sz="1400" b="1" i="0" u="none" strike="noStrike" baseline="0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оценка инвалидности у пациентов с рассеянным склерозом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  баллов и более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07879"/>
                  </a:ext>
                </a:extLst>
              </a:tr>
              <a:tr h="107165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Классификация по 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Хен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-Яр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степень выраженности расстройств движений у пациентов с болезнью Паркинсона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Стадия </a:t>
                      </a:r>
                      <a:r>
                        <a:rPr lang="ru-RU" sz="1400" b="1" i="0" u="none" strike="noStrike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214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637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5589240"/>
            <a:ext cx="9144000" cy="126876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9036496" cy="5589240"/>
          </a:xfrm>
          <a:prstGeom prst="rect">
            <a:avLst/>
          </a:prstGeom>
          <a:solidFill>
            <a:srgbClr val="2E4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882142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41639"/>
          </a:xfrm>
          <a:prstGeom prst="rect">
            <a:avLst/>
          </a:prstGeom>
          <a:solidFill>
            <a:srgbClr val="FDBB9D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Прямоугольник 3"/>
          <p:cNvSpPr/>
          <p:nvPr/>
        </p:nvSpPr>
        <p:spPr>
          <a:xfrm>
            <a:off x="1514065" y="5817445"/>
            <a:ext cx="63308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Московский многопрофильный центр паллиативной помощи Департамента здравоохранения города Москвы</a:t>
            </a:r>
          </a:p>
          <a:p>
            <a:pPr algn="ctr">
              <a:defRPr/>
            </a:pPr>
            <a:r>
              <a:rPr lang="ru-RU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Москва, 2019 г.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58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46"/>
            <a:ext cx="9130879" cy="6848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6988" y="-15846"/>
            <a:ext cx="9144000" cy="6858000"/>
          </a:xfrm>
          <a:prstGeom prst="rect">
            <a:avLst/>
          </a:prstGeom>
          <a:solidFill>
            <a:srgbClr val="00206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808" y="0"/>
            <a:ext cx="5004049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МЫ ОЦЕНИВАЕМ?</a:t>
            </a:r>
            <a:endParaRPr lang="ru-RU" sz="2400" b="1" dirty="0">
              <a:solidFill>
                <a:srgbClr val="FBE5D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812235"/>
            <a:ext cx="3783408" cy="400110"/>
          </a:xfrm>
          <a:prstGeom prst="rect">
            <a:avLst/>
          </a:prstGeom>
          <a:solidFill>
            <a:srgbClr val="FBE5D6"/>
          </a:solidFill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МОБИЛЬНОСТЬ ПАЦИЕНТА</a:t>
            </a:r>
            <a:endParaRPr lang="ru-RU" sz="2000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1521" y="2504458"/>
            <a:ext cx="2744815" cy="1015663"/>
          </a:xfrm>
          <a:prstGeom prst="rect">
            <a:avLst/>
          </a:prstGeom>
          <a:solidFill>
            <a:srgbClr val="FBE5D6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НЕОБХОДИМОСТЬ </a:t>
            </a:r>
          </a:p>
          <a:p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ПОСТОРОННЕЙ ПОМОЩИ</a:t>
            </a:r>
            <a:endParaRPr lang="ru-RU" sz="2000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73604" y="5618296"/>
            <a:ext cx="2481770" cy="400110"/>
          </a:xfrm>
          <a:prstGeom prst="rect">
            <a:avLst/>
          </a:prstGeom>
          <a:solidFill>
            <a:srgbClr val="FBE5D6"/>
          </a:solidFill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РИСКИ ПАДЕНИЯ</a:t>
            </a:r>
            <a:endParaRPr lang="ru-RU" sz="2000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08" y="6217314"/>
            <a:ext cx="5349541" cy="400110"/>
          </a:xfrm>
          <a:prstGeom prst="rect">
            <a:avLst/>
          </a:prstGeom>
          <a:solidFill>
            <a:srgbClr val="FBE5D6"/>
          </a:solidFill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СТЕПЕНЬ КОГНИТИВНЫХ НАРУШЕНИЙ</a:t>
            </a:r>
            <a:endParaRPr lang="ru-RU" sz="2000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8264" y="6478924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 </a:t>
            </a:r>
            <a:r>
              <a:rPr lang="en-US" sz="1200" dirty="0" err="1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Gerd</a:t>
            </a:r>
            <a:r>
              <a:rPr lang="en-US" sz="1200" dirty="0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err="1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Altmann</a:t>
            </a:r>
            <a:r>
              <a:rPr lang="en-US" sz="1200" dirty="0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200" dirty="0" err="1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Pixabay</a:t>
            </a:r>
            <a:endParaRPr lang="ru-RU" sz="1200" dirty="0">
              <a:solidFill>
                <a:srgbClr val="FBE5D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68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9564"/>
            <a:ext cx="7200800" cy="475562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ФУНКЦИОНАЛЬНЫЕ ШКАЛЫ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420588"/>
              </p:ext>
            </p:extLst>
          </p:nvPr>
        </p:nvGraphicFramePr>
        <p:xfrm>
          <a:off x="548806" y="1700808"/>
          <a:ext cx="7722860" cy="4796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212">
                  <a:extLst>
                    <a:ext uri="{9D8B030D-6E8A-4147-A177-3AD203B41FA5}">
                      <a16:colId xmlns:a16="http://schemas.microsoft.com/office/drawing/2014/main" val="3066584767"/>
                    </a:ext>
                  </a:extLst>
                </a:gridCol>
                <a:gridCol w="2601311">
                  <a:extLst>
                    <a:ext uri="{9D8B030D-6E8A-4147-A177-3AD203B41FA5}">
                      <a16:colId xmlns:a16="http://schemas.microsoft.com/office/drawing/2014/main" val="2551071276"/>
                    </a:ext>
                  </a:extLst>
                </a:gridCol>
                <a:gridCol w="3024337">
                  <a:extLst>
                    <a:ext uri="{9D8B030D-6E8A-4147-A177-3AD203B41FA5}">
                      <a16:colId xmlns:a16="http://schemas.microsoft.com/office/drawing/2014/main" val="2682754180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Шкала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Что оценивает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Когда пациент </a:t>
                      </a:r>
                      <a:r>
                        <a:rPr lang="ru-RU" sz="1800" b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признается </a:t>
                      </a:r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«паллиативным»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A7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4877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NIHSS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тяжесть инсульта 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ru-RU" sz="1400" b="1" u="none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баллов и более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400" b="1" u="sng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88407"/>
                  </a:ext>
                </a:extLst>
              </a:tr>
              <a:tr h="346446">
                <a:tc>
                  <a:txBody>
                    <a:bodyPr/>
                    <a:lstStyle/>
                    <a:p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Рэнкина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Мобильность пациента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3-5 баллов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193069"/>
                  </a:ext>
                </a:extLst>
              </a:tr>
              <a:tr h="297571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Ривермид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baseline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мобильность пациента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0-7 баллов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4928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Бартел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мобильность и зависимость от посторонней помощи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0-60 баллов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717854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EDSS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количественная</a:t>
                      </a:r>
                      <a:r>
                        <a:rPr lang="ru-RU" sz="1400" b="1" i="0" u="none" strike="noStrike" baseline="0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оценка инвалидности у пациентов с рассеянным склерозом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  баллов и более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0787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Классификация по </a:t>
                      </a:r>
                      <a:r>
                        <a:rPr lang="ru-RU" sz="1400" b="1" i="0" u="none" strike="noStrike" noProof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Хен</a:t>
                      </a: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-Яр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степень выраженности расстройств движений у пациентов с болезнью Паркинсона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ru-RU" sz="1400" b="1" i="0" u="none" strike="noStrike" noProof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Стадия 3- 5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214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12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-2095"/>
            <a:ext cx="9144000" cy="6858000"/>
          </a:xfrm>
          <a:prstGeom prst="rect">
            <a:avLst/>
          </a:prstGeom>
          <a:solidFill>
            <a:srgbClr val="2E4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BBF3E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109" y="2708920"/>
            <a:ext cx="8489286" cy="252028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ОЦЕНИВАТЬ МОБИЛЬНОСТЬ ПАЦИЕНТА И ЕГО ЗАВИСИМОСТЬ ОТ ПОСТОРОННЕЙ </a:t>
            </a:r>
            <a:r>
              <a:rPr lang="ru-RU" sz="3600" b="1" dirty="0" smtClean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ПОМОЩИ </a:t>
            </a:r>
            <a:r>
              <a:rPr lang="ru-RU" sz="3600" b="1" dirty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600" b="1" dirty="0">
                <a:solidFill>
                  <a:srgbClr val="FBE5D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600" b="1" dirty="0">
              <a:solidFill>
                <a:srgbClr val="FBE5D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07504" cy="6858000"/>
          </a:xfrm>
          <a:prstGeom prst="rect">
            <a:avLst/>
          </a:prstGeom>
          <a:solidFill>
            <a:srgbClr val="E1A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7236296" y="4725144"/>
            <a:ext cx="1296144" cy="1658913"/>
            <a:chOff x="3841777" y="2807778"/>
            <a:chExt cx="751840" cy="1039851"/>
          </a:xfrm>
          <a:solidFill>
            <a:srgbClr val="E1A198"/>
          </a:solidFill>
        </p:grpSpPr>
        <p:sp>
          <p:nvSpPr>
            <p:cNvPr id="8" name="object 6"/>
            <p:cNvSpPr/>
            <p:nvPr/>
          </p:nvSpPr>
          <p:spPr>
            <a:xfrm>
              <a:off x="4076580" y="3587279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>
                  <a:moveTo>
                    <a:pt x="236016" y="0"/>
                  </a:moveTo>
                  <a:lnTo>
                    <a:pt x="23825" y="0"/>
                  </a:lnTo>
                  <a:lnTo>
                    <a:pt x="16243" y="3263"/>
                  </a:lnTo>
                  <a:lnTo>
                    <a:pt x="3251" y="16256"/>
                  </a:lnTo>
                  <a:lnTo>
                    <a:pt x="0" y="23825"/>
                  </a:lnTo>
                  <a:lnTo>
                    <a:pt x="0" y="236042"/>
                  </a:lnTo>
                  <a:lnTo>
                    <a:pt x="3251" y="243636"/>
                  </a:lnTo>
                  <a:lnTo>
                    <a:pt x="16272" y="256616"/>
                  </a:lnTo>
                  <a:lnTo>
                    <a:pt x="23812" y="259854"/>
                  </a:lnTo>
                  <a:lnTo>
                    <a:pt x="236016" y="259854"/>
                  </a:lnTo>
                  <a:lnTo>
                    <a:pt x="243624" y="256603"/>
                  </a:lnTo>
                  <a:lnTo>
                    <a:pt x="256603" y="243636"/>
                  </a:lnTo>
                  <a:lnTo>
                    <a:pt x="259854" y="236042"/>
                  </a:lnTo>
                  <a:lnTo>
                    <a:pt x="259854" y="23825"/>
                  </a:lnTo>
                  <a:lnTo>
                    <a:pt x="256603" y="16256"/>
                  </a:lnTo>
                  <a:lnTo>
                    <a:pt x="243611" y="3251"/>
                  </a:lnTo>
                  <a:lnTo>
                    <a:pt x="23601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rgbClr val="FDBB9D"/>
                </a:solidFill>
              </a:endParaRPr>
            </a:p>
          </p:txBody>
        </p:sp>
        <p:sp>
          <p:nvSpPr>
            <p:cNvPr id="9" name="object 7"/>
            <p:cNvSpPr/>
            <p:nvPr/>
          </p:nvSpPr>
          <p:spPr>
            <a:xfrm>
              <a:off x="3841777" y="2807778"/>
              <a:ext cx="751840" cy="727710"/>
            </a:xfrm>
            <a:custGeom>
              <a:avLst/>
              <a:gdLst/>
              <a:ahLst/>
              <a:cxnLst/>
              <a:rect l="l" t="t" r="r" b="b"/>
              <a:pathLst>
                <a:path w="751839" h="727710">
                  <a:moveTo>
                    <a:pt x="735794" y="237109"/>
                  </a:moveTo>
                  <a:lnTo>
                    <a:pt x="367169" y="237109"/>
                  </a:lnTo>
                  <a:lnTo>
                    <a:pt x="391204" y="238732"/>
                  </a:lnTo>
                  <a:lnTo>
                    <a:pt x="413762" y="243601"/>
                  </a:lnTo>
                  <a:lnTo>
                    <a:pt x="454469" y="263067"/>
                  </a:lnTo>
                  <a:lnTo>
                    <a:pt x="482776" y="291091"/>
                  </a:lnTo>
                  <a:lnTo>
                    <a:pt x="492213" y="323164"/>
                  </a:lnTo>
                  <a:lnTo>
                    <a:pt x="490944" y="341330"/>
                  </a:lnTo>
                  <a:lnTo>
                    <a:pt x="471919" y="384873"/>
                  </a:lnTo>
                  <a:lnTo>
                    <a:pt x="425933" y="419276"/>
                  </a:lnTo>
                  <a:lnTo>
                    <a:pt x="403694" y="430339"/>
                  </a:lnTo>
                  <a:lnTo>
                    <a:pt x="372694" y="446505"/>
                  </a:lnTo>
                  <a:lnTo>
                    <a:pt x="314633" y="490563"/>
                  </a:lnTo>
                  <a:lnTo>
                    <a:pt x="287591" y="518452"/>
                  </a:lnTo>
                  <a:lnTo>
                    <a:pt x="264497" y="548777"/>
                  </a:lnTo>
                  <a:lnTo>
                    <a:pt x="238108" y="612322"/>
                  </a:lnTo>
                  <a:lnTo>
                    <a:pt x="234810" y="645541"/>
                  </a:lnTo>
                  <a:lnTo>
                    <a:pt x="234810" y="682078"/>
                  </a:lnTo>
                  <a:lnTo>
                    <a:pt x="247825" y="719108"/>
                  </a:lnTo>
                  <a:lnTo>
                    <a:pt x="264045" y="727557"/>
                  </a:lnTo>
                  <a:lnTo>
                    <a:pt x="458927" y="727557"/>
                  </a:lnTo>
                  <a:lnTo>
                    <a:pt x="488961" y="702075"/>
                  </a:lnTo>
                  <a:lnTo>
                    <a:pt x="491401" y="688594"/>
                  </a:lnTo>
                  <a:lnTo>
                    <a:pt x="492796" y="677576"/>
                  </a:lnTo>
                  <a:lnTo>
                    <a:pt x="513727" y="634187"/>
                  </a:lnTo>
                  <a:lnTo>
                    <a:pt x="538799" y="603931"/>
                  </a:lnTo>
                  <a:lnTo>
                    <a:pt x="597563" y="565248"/>
                  </a:lnTo>
                  <a:lnTo>
                    <a:pt x="609082" y="558477"/>
                  </a:lnTo>
                  <a:lnTo>
                    <a:pt x="651862" y="528573"/>
                  </a:lnTo>
                  <a:lnTo>
                    <a:pt x="691173" y="492972"/>
                  </a:lnTo>
                  <a:lnTo>
                    <a:pt x="717960" y="456058"/>
                  </a:lnTo>
                  <a:lnTo>
                    <a:pt x="738670" y="406793"/>
                  </a:lnTo>
                  <a:lnTo>
                    <a:pt x="748115" y="367204"/>
                  </a:lnTo>
                  <a:lnTo>
                    <a:pt x="751255" y="324777"/>
                  </a:lnTo>
                  <a:lnTo>
                    <a:pt x="749173" y="291459"/>
                  </a:lnTo>
                  <a:lnTo>
                    <a:pt x="742927" y="258905"/>
                  </a:lnTo>
                  <a:lnTo>
                    <a:pt x="735794" y="237109"/>
                  </a:lnTo>
                  <a:close/>
                </a:path>
                <a:path w="751839" h="727710">
                  <a:moveTo>
                    <a:pt x="382587" y="0"/>
                  </a:moveTo>
                  <a:lnTo>
                    <a:pt x="329179" y="2666"/>
                  </a:lnTo>
                  <a:lnTo>
                    <a:pt x="278657" y="10666"/>
                  </a:lnTo>
                  <a:lnTo>
                    <a:pt x="231021" y="23998"/>
                  </a:lnTo>
                  <a:lnTo>
                    <a:pt x="186271" y="42664"/>
                  </a:lnTo>
                  <a:lnTo>
                    <a:pt x="144408" y="66663"/>
                  </a:lnTo>
                  <a:lnTo>
                    <a:pt x="105431" y="95995"/>
                  </a:lnTo>
                  <a:lnTo>
                    <a:pt x="69340" y="130659"/>
                  </a:lnTo>
                  <a:lnTo>
                    <a:pt x="36135" y="170657"/>
                  </a:lnTo>
                  <a:lnTo>
                    <a:pt x="5816" y="215988"/>
                  </a:lnTo>
                  <a:lnTo>
                    <a:pt x="0" y="230606"/>
                  </a:lnTo>
                  <a:lnTo>
                    <a:pt x="2717" y="246837"/>
                  </a:lnTo>
                  <a:lnTo>
                    <a:pt x="6908" y="253606"/>
                  </a:lnTo>
                  <a:lnTo>
                    <a:pt x="147116" y="360527"/>
                  </a:lnTo>
                  <a:lnTo>
                    <a:pt x="154152" y="364858"/>
                  </a:lnTo>
                  <a:lnTo>
                    <a:pt x="160921" y="367017"/>
                  </a:lnTo>
                  <a:lnTo>
                    <a:pt x="167411" y="367017"/>
                  </a:lnTo>
                  <a:lnTo>
                    <a:pt x="219943" y="320785"/>
                  </a:lnTo>
                  <a:lnTo>
                    <a:pt x="243543" y="294141"/>
                  </a:lnTo>
                  <a:lnTo>
                    <a:pt x="279488" y="260642"/>
                  </a:lnTo>
                  <a:lnTo>
                    <a:pt x="318862" y="242989"/>
                  </a:lnTo>
                  <a:lnTo>
                    <a:pt x="367169" y="237109"/>
                  </a:lnTo>
                  <a:lnTo>
                    <a:pt x="735794" y="237109"/>
                  </a:lnTo>
                  <a:lnTo>
                    <a:pt x="732524" y="227118"/>
                  </a:lnTo>
                  <a:lnTo>
                    <a:pt x="700102" y="166629"/>
                  </a:lnTo>
                  <a:lnTo>
                    <a:pt x="657063" y="114863"/>
                  </a:lnTo>
                  <a:lnTo>
                    <a:pt x="604688" y="72507"/>
                  </a:lnTo>
                  <a:lnTo>
                    <a:pt x="545406" y="38808"/>
                  </a:lnTo>
                  <a:lnTo>
                    <a:pt x="480496" y="14149"/>
                  </a:lnTo>
                  <a:lnTo>
                    <a:pt x="415125" y="1571"/>
                  </a:lnTo>
                  <a:lnTo>
                    <a:pt x="38258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rgbClr val="FDBB9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643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563" y="620688"/>
            <a:ext cx="8327268" cy="117764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ПЕРВУЮ ОЧЕРЕДЬ ИСПОЛЬЗУЙТЕ МОДИФИЦИРОВАННУЮ ШКАЛУ РЭНКИНА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3563" y="2132856"/>
            <a:ext cx="7650596" cy="3211004"/>
          </a:xfr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проста в применении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требует от врача навыков оценки неврологического статуса и может быть использована врачом любой специальности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универсальна, т.е. применяется независимо от профиля патологии</a:t>
            </a:r>
          </a:p>
          <a:p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широко используется специалистами других ЛПУ (неврологами, 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реабилитологами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часто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представлена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медицинской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документации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438" y="65629"/>
            <a:ext cx="7084194" cy="85479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МОДИФИЦИРОВАННАЯ ШКАЛА РЭНКИНА</a:t>
            </a:r>
          </a:p>
        </p:txBody>
      </p:sp>
      <p:pic>
        <p:nvPicPr>
          <p:cNvPr id="4" name="Содержимое 3" descr="шкала Рэнкина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597" t="12018" b="3157"/>
          <a:stretch/>
        </p:blipFill>
        <p:spPr>
          <a:xfrm>
            <a:off x="1204959" y="906687"/>
            <a:ext cx="6582816" cy="4062589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3321096" y="5552960"/>
            <a:ext cx="4660499" cy="980213"/>
          </a:xfrm>
        </p:spPr>
        <p:txBody>
          <a:bodyPr vert="horz" lIns="68580" tIns="34290" rIns="68580" bIns="3429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балла </a:t>
            </a:r>
            <a:endParaRPr lang="ru-RU" sz="14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</a:t>
            </a:r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возможно, нуждается в паллиативной помощи (подключение амбулаторного звена - патронажной службы, нюансы социального статуса пациента)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0187" y="5559171"/>
            <a:ext cx="2736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и 5 баллов  </a:t>
            </a:r>
          </a:p>
          <a:p>
            <a:r>
              <a:rPr lang="ru-RU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 нуждается в паллиативной помощи</a:t>
            </a:r>
          </a:p>
        </p:txBody>
      </p:sp>
      <p:pic>
        <p:nvPicPr>
          <p:cNvPr id="7" name="Содержимое 3" descr="шкала Рэнкина.jpg"/>
          <p:cNvPicPr>
            <a:picLocks noChangeAspect="1"/>
          </p:cNvPicPr>
          <p:nvPr/>
        </p:nvPicPr>
        <p:blipFill rotWithShape="1">
          <a:blip r:embed="rId2" cstate="print"/>
          <a:srcRect l="1597" t="12018" b="3157"/>
          <a:stretch/>
        </p:blipFill>
        <p:spPr>
          <a:xfrm>
            <a:off x="1043195" y="975618"/>
            <a:ext cx="6582816" cy="4062589"/>
          </a:xfr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572974" y="1584537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3791" y="2366227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90187" y="3128278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90187" y="3721567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5736" y="1276760"/>
            <a:ext cx="2290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Нет симптомов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817" y="1606425"/>
            <a:ext cx="6408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существенных нарушений жизнедеятельности, несмотря на наличие некоторых симптомов болезни; способен выполнять обычные повседневные обязанности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121" y="2389614"/>
            <a:ext cx="64984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Легкое нарушение жизнедеятельности; неспособен выполнять некоторые прежние обязанности, но справляется с собственными делами без посторонней помощи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0187" y="3167035"/>
            <a:ext cx="7035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Умеренное нарушение жизнедеятельности; потребность в некоторой помощи, но ходит самостоятельно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3791" y="3690255"/>
            <a:ext cx="70865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Выраженное нарушение жизнедеятельности; не способен ходить без посторонней помощи, справляется со своими физическими потребностями без посторонней помощи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90187" y="4462636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3791" y="447223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Грубое нарушение жизнедеятельности; прикован к постели, недержание кала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мочи, потребность в постоянной помощи медицинского персонала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90187" y="5038207"/>
            <a:ext cx="76328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3791" y="5063313"/>
            <a:ext cx="24675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Смерть пациента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626011" y="1276760"/>
            <a:ext cx="0" cy="409433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87775" y="1276760"/>
            <a:ext cx="274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787775" y="1795371"/>
            <a:ext cx="274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787775" y="25625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787775" y="3261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787775" y="3866943"/>
            <a:ext cx="314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787775" y="4514343"/>
            <a:ext cx="387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7787775" y="50505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590187" y="5552960"/>
            <a:ext cx="7632848" cy="0"/>
          </a:xfrm>
          <a:prstGeom prst="line">
            <a:avLst/>
          </a:prstGeom>
          <a:ln w="2222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BCCD03-55E0-48A0-8208-3BE0BB03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39" y="620688"/>
            <a:ext cx="8136904" cy="91810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НА РЕЗУЛЬТАТ ОЦЕНКИ ИНДЕКСА РИВЕРМИД В </a:t>
            </a:r>
            <a:r>
              <a:rPr lang="ru-RU" sz="24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МЕДИЦИНСКОЙ ДОКУМЕНТАЦИИ</a:t>
            </a:r>
            <a:endParaRPr lang="ru-RU" sz="2400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39304"/>
              </p:ext>
            </p:extLst>
          </p:nvPr>
        </p:nvGraphicFramePr>
        <p:xfrm>
          <a:off x="521550" y="1786671"/>
          <a:ext cx="7938882" cy="4759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377">
                  <a:extLst>
                    <a:ext uri="{9D8B030D-6E8A-4147-A177-3AD203B41FA5}">
                      <a16:colId xmlns:a16="http://schemas.microsoft.com/office/drawing/2014/main" val="1708340720"/>
                    </a:ext>
                  </a:extLst>
                </a:gridCol>
                <a:gridCol w="6551505">
                  <a:extLst>
                    <a:ext uri="{9D8B030D-6E8A-4147-A177-3AD203B41FA5}">
                      <a16:colId xmlns:a16="http://schemas.microsoft.com/office/drawing/2014/main" val="3409518052"/>
                    </a:ext>
                  </a:extLst>
                </a:gridCol>
              </a:tblGrid>
              <a:tr h="103502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0-7 </a:t>
                      </a:r>
                      <a:r>
                        <a:rPr lang="ru-RU" sz="2000" b="1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баллов</a:t>
                      </a:r>
                      <a:endParaRPr lang="ru-RU" sz="18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пациент </a:t>
                      </a:r>
                      <a:r>
                        <a:rPr lang="ru-RU" sz="2000" b="1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нуждается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паллиативной помощи</a:t>
                      </a:r>
                    </a:p>
                    <a:p>
                      <a:endParaRPr lang="ru-RU" sz="16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138"/>
                  </a:ext>
                </a:extLst>
              </a:tr>
              <a:tr h="50196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баллов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пациент фактически </a:t>
                      </a:r>
                      <a:r>
                        <a:rPr lang="ru-RU" sz="16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адинамичен</a:t>
                      </a:r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203871"/>
                  </a:ext>
                </a:extLst>
              </a:tr>
              <a:tr h="45044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балл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самостоятельные повороты в кровати 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900373"/>
                  </a:ext>
                </a:extLst>
              </a:tr>
              <a:tr h="518992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балла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самостоятельное </a:t>
                      </a:r>
                      <a:r>
                        <a:rPr lang="ru-RU" sz="16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присаживание</a:t>
                      </a:r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кровати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1085414"/>
                  </a:ext>
                </a:extLst>
              </a:tr>
              <a:tr h="62013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балла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удерживание равновесия в положении сидя</a:t>
                      </a:r>
                    </a:p>
                    <a:p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9964463"/>
                  </a:ext>
                </a:extLst>
              </a:tr>
              <a:tr h="56186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4-5 баллов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возможность привстать с кровати с поддержкой или без 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69612"/>
                  </a:ext>
                </a:extLst>
              </a:tr>
              <a:tr h="62013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баллов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пересаживание с кровати на стул </a:t>
                      </a:r>
                    </a:p>
                    <a:p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747860"/>
                  </a:ext>
                </a:extLst>
              </a:tr>
              <a:tr h="45044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баллов</a:t>
                      </a:r>
                      <a:endParaRPr lang="ru-RU" sz="2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возможность пройти до 10 метров с опорой </a:t>
                      </a:r>
                      <a:endParaRPr lang="ru-RU" sz="14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5764466"/>
                  </a:ext>
                </a:extLst>
              </a:tr>
            </a:tbl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1893850" y="1772816"/>
            <a:ext cx="0" cy="1021967"/>
          </a:xfrm>
          <a:prstGeom prst="line">
            <a:avLst/>
          </a:prstGeom>
          <a:ln>
            <a:solidFill>
              <a:srgbClr val="FBE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6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6BF422-E883-40B7-B1EA-90926A023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476672"/>
            <a:ext cx="8208912" cy="860261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СМОТРИТЕ НА РЕЗУЛЬТАТ ОЦЕНКИ </a:t>
            </a:r>
            <a:r>
              <a:rPr lang="ru-RU" sz="27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ИНДЕКСА</a:t>
            </a:r>
            <a:r>
              <a:rPr lang="ru-RU" sz="27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sz="27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7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7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БАРТЕЛ </a:t>
            </a:r>
            <a:r>
              <a:rPr lang="ru-RU" sz="27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МЕДИЦИНСКОЙ ДОКУМЕНТАЦИИ</a:t>
            </a:r>
            <a:r>
              <a:rPr lang="ru-RU" b="1" dirty="0">
                <a:solidFill>
                  <a:schemeClr val="bg1"/>
                </a:solidFill>
                <a:cs typeface="Calibri"/>
              </a:rPr>
              <a:t/>
            </a:r>
            <a:br>
              <a:rPr lang="ru-RU" b="1" dirty="0">
                <a:solidFill>
                  <a:schemeClr val="bg1"/>
                </a:solidFill>
                <a:cs typeface="Calibri"/>
              </a:rPr>
            </a:br>
            <a:endParaRPr lang="ru-RU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115FD1-530F-48D5-AD15-E29B2EAE1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18" y="3889084"/>
            <a:ext cx="8132921" cy="2314352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Что </a:t>
            </a:r>
            <a:r>
              <a:rPr lang="ru-RU" sz="2000" b="1" dirty="0" smtClean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оценивается</a:t>
            </a:r>
            <a:endParaRPr lang="ru-RU" sz="2000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мобильность пациента (в пределах палаты/квартиры, </a:t>
            </a:r>
            <a:r>
              <a:rPr lang="ru-RU" sz="15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ru-RU" sz="15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их пределами или в пределах прикроватного пространства)     </a:t>
            </a: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самостоятельное проведение ежедневных гигиенических  мероприятий</a:t>
            </a: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пищи</a:t>
            </a: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посещение туалетной и ванной комнаты</a:t>
            </a: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 за функциями тазовых органов</a:t>
            </a:r>
          </a:p>
          <a:p>
            <a:r>
              <a:rPr lang="ru-RU" sz="15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одевание </a:t>
            </a:r>
            <a:r>
              <a:rPr lang="ru-RU" sz="157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пациента</a:t>
            </a:r>
            <a:endParaRPr lang="ru-RU" sz="157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82218"/>
              </p:ext>
            </p:extLst>
          </p:nvPr>
        </p:nvGraphicFramePr>
        <p:xfrm>
          <a:off x="398628" y="1628800"/>
          <a:ext cx="8208912" cy="1949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782">
                  <a:extLst>
                    <a:ext uri="{9D8B030D-6E8A-4147-A177-3AD203B41FA5}">
                      <a16:colId xmlns:a16="http://schemas.microsoft.com/office/drawing/2014/main" val="455430177"/>
                    </a:ext>
                  </a:extLst>
                </a:gridCol>
                <a:gridCol w="6300130">
                  <a:extLst>
                    <a:ext uri="{9D8B030D-6E8A-4147-A177-3AD203B41FA5}">
                      <a16:colId xmlns:a16="http://schemas.microsoft.com/office/drawing/2014/main" val="3428784349"/>
                    </a:ext>
                  </a:extLst>
                </a:gridCol>
              </a:tblGrid>
              <a:tr h="8523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0-60 баллов</a:t>
                      </a:r>
                      <a:endParaRPr lang="ru-RU" sz="20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пациент нуждается в паллиативной помощи</a:t>
                      </a:r>
                      <a:endParaRPr lang="ru-RU" sz="20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835780"/>
                  </a:ext>
                </a:extLst>
              </a:tr>
              <a:tr h="548673">
                <a:tc>
                  <a:txBody>
                    <a:bodyPr/>
                    <a:lstStyle/>
                    <a:p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0-20 баллов</a:t>
                      </a:r>
                      <a:endParaRPr lang="ru-RU" sz="1400" dirty="0">
                        <a:ln>
                          <a:noFill/>
                        </a:ln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полная зависимость от посторонней помощи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001043"/>
                  </a:ext>
                </a:extLst>
              </a:tr>
              <a:tr h="548673">
                <a:tc>
                  <a:txBody>
                    <a:bodyPr/>
                    <a:lstStyle/>
                    <a:p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20-60 баллов</a:t>
                      </a:r>
                      <a:endParaRPr lang="ru-RU" sz="1400" dirty="0">
                        <a:ln>
                          <a:noFill/>
                        </a:ln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выраженная зависимость от посторонней помощи </a:t>
                      </a:r>
                      <a:endParaRPr lang="ru-RU" sz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4411455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281599" y="2462452"/>
            <a:ext cx="0" cy="115756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81599" y="1628800"/>
            <a:ext cx="0" cy="833652"/>
          </a:xfrm>
          <a:prstGeom prst="line">
            <a:avLst/>
          </a:prstGeom>
          <a:ln>
            <a:solidFill>
              <a:srgbClr val="FBE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8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6BF422-E883-40B7-B1EA-90926A023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98" y="476672"/>
            <a:ext cx="880995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БАЛЛЫ ПО ОСНОВНЫМ ФУНКЦИОНАЛЬНЫМ ШКАЛАМ В СОПОСТАВЛЕНИИ С PPS*</a:t>
            </a:r>
            <a:r>
              <a:rPr lang="ru-RU" sz="3100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b="1" dirty="0">
                <a:solidFill>
                  <a:srgbClr val="2E418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b="1" dirty="0">
              <a:solidFill>
                <a:srgbClr val="2E418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598136"/>
              </p:ext>
            </p:extLst>
          </p:nvPr>
        </p:nvGraphicFramePr>
        <p:xfrm>
          <a:off x="467544" y="1412776"/>
          <a:ext cx="7704856" cy="4320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020">
                  <a:extLst>
                    <a:ext uri="{9D8B030D-6E8A-4147-A177-3AD203B41FA5}">
                      <a16:colId xmlns:a16="http://schemas.microsoft.com/office/drawing/2014/main" val="29745750"/>
                    </a:ext>
                  </a:extLst>
                </a:gridCol>
                <a:gridCol w="2592020">
                  <a:extLst>
                    <a:ext uri="{9D8B030D-6E8A-4147-A177-3AD203B41FA5}">
                      <a16:colId xmlns:a16="http://schemas.microsoft.com/office/drawing/2014/main" val="1987320666"/>
                    </a:ext>
                  </a:extLst>
                </a:gridCol>
                <a:gridCol w="2520816">
                  <a:extLst>
                    <a:ext uri="{9D8B030D-6E8A-4147-A177-3AD203B41FA5}">
                      <a16:colId xmlns:a16="http://schemas.microsoft.com/office/drawing/2014/main" val="2569364871"/>
                    </a:ext>
                  </a:extLst>
                </a:gridCol>
              </a:tblGrid>
              <a:tr h="34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PPS</a:t>
                      </a:r>
                      <a:endParaRPr lang="ru-RU" sz="16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Ривермид</a:t>
                      </a:r>
                      <a:endParaRPr lang="ru-RU" sz="16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FBE5D6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Рэнкин</a:t>
                      </a:r>
                      <a:endParaRPr lang="ru-RU" sz="1600" dirty="0">
                        <a:solidFill>
                          <a:srgbClr val="FBE5D6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300344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14-15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844768"/>
                  </a:ext>
                </a:extLst>
              </a:tr>
              <a:tr h="34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211728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12-13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408173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9-11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137170"/>
                  </a:ext>
                </a:extLst>
              </a:tr>
              <a:tr h="34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7-8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25731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81877"/>
                  </a:ext>
                </a:extLst>
              </a:tr>
              <a:tr h="346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030553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710969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696826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633802"/>
                  </a:ext>
                </a:extLst>
              </a:tr>
              <a:tr h="366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E418D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35476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49015" y="5949280"/>
            <a:ext cx="8571457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*Шкала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PPS</a:t>
            </a: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рассматривается в контексте функциональной шкалы и не может использоваться как прогностический критерий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Расчет 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PPI</a:t>
            </a:r>
            <a:r>
              <a:rPr lang="ru-RU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также неправомочен у пациентов неврологического профиля</a:t>
            </a:r>
          </a:p>
        </p:txBody>
      </p:sp>
    </p:spTree>
    <p:extLst>
      <p:ext uri="{BB962C8B-B14F-4D97-AF65-F5344CB8AC3E}">
        <p14:creationId xmlns:p14="http://schemas.microsoft.com/office/powerpoint/2010/main" val="39336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рачи врачам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врачи врачам" id="{3B5F1BD2-281F-4A29-A82A-94F3B0E48E57}" vid="{502DEA7B-90F0-4812-BFFA-8B167C8F59E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врачи врачам</Template>
  <TotalTime>8301</TotalTime>
  <Words>726</Words>
  <Application>Microsoft Office PowerPoint</Application>
  <PresentationFormat>Экран (4:3)</PresentationFormat>
  <Paragraphs>228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Tahoma</vt:lpstr>
      <vt:lpstr>врачи врачам</vt:lpstr>
      <vt:lpstr>КРИТЕРИИ НУЖДАЕМОСТИ  ПАЦИЕНТОВ С НЕВРОЛОГИЧЕСКИМ ДЕФИЦИТОМ В ПАЛЛИАТИВНОЙ ПОМОЩИ </vt:lpstr>
      <vt:lpstr>Презентация PowerPoint</vt:lpstr>
      <vt:lpstr>ФУНКЦИОНАЛЬНЫЕ ШКАЛЫ</vt:lpstr>
      <vt:lpstr>КАК ОЦЕНИВАТЬ МОБИЛЬНОСТЬ ПАЦИЕНТА И ЕГО ЗАВИСИМОСТЬ ОТ ПОСТОРОННЕЙ ПОМОЩИ  </vt:lpstr>
      <vt:lpstr>В ПЕРВУЮ ОЧЕРЕДЬ ИСПОЛЬЗУЙТЕ МОДИФИЦИРОВАННУЮ ШКАЛУ РЭНКИНА</vt:lpstr>
      <vt:lpstr>МОДИФИЦИРОВАННАЯ ШКАЛА РЭНКИНА</vt:lpstr>
      <vt:lpstr>СМОТРИТЕ НА РЕЗУЛЬТАТ ОЦЕНКИ ИНДЕКСА РИВЕРМИД В МЕДИЦИНСКОЙ ДОКУМЕНТАЦИИ</vt:lpstr>
      <vt:lpstr>СМОТРИТЕ НА РЕЗУЛЬТАТ ОЦЕНКИ ИНДЕКСА  БАРТЕЛ В МЕДИЦИНСКОЙ ДОКУМЕНТАЦИИ </vt:lpstr>
      <vt:lpstr>БАЛЛЫ ПО ОСНОВНЫМ ФУНКЦИОНАЛЬНЫМ ШКАЛАМ В СОПОСТАВЛЕНИИ С PPS*  </vt:lpstr>
      <vt:lpstr>КОГДА ОЦЕНИВАТЬ НУЖДАЕМОСТЬ В ПАЛЛИАТИВНОЙ ПОМОЩИ У ПАЦИЕНТОВ  С ПОСЛЕДСТВИЯМИ ИНСУЛЬТОВ И ЧМТ</vt:lpstr>
      <vt:lpstr>КОГДА ОЦЕНИВАТЬ НУЖДАЕМОСТЬ В ПАЛЛИАТИВНОЙ ПОМОЩИ У ПАЦИЕНТОВ  С ПОСЛЕДСТВИЯМИ ИНСУЛЬТОВ И ЧМТ</vt:lpstr>
      <vt:lpstr>КАК ОЦЕНИВАТЬ НУЖДАЕМОСТЬ В ПАЛЛИАТИВНОЙ ПОМОЩИ У ПАЦИЕНТОВ С РАССЕЯННЫМ СКЛЕРОЗОМ</vt:lpstr>
      <vt:lpstr>EDSS</vt:lpstr>
      <vt:lpstr>КАК ОЦЕНИВАТЬ НУЖДАЕМОСТЬ В ПАЛЛИАТИВНОЙ ПОМОЩИ У ПАЦИЕНТА  С БОЛЕЗНЬЮ ПАРКИНСОНА</vt:lpstr>
      <vt:lpstr>КЛАССИФИКАЦИЯ ПО ХЕН-ЯР</vt:lpstr>
      <vt:lpstr>ФУНКЦИОНАЛЬНЫЕ ШКАЛЫ</vt:lpstr>
      <vt:lpstr>СПАСИБО ЗА ВНИМАНИЕ!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Пациенты с последствиями инсультов</dc:title>
  <dc:creator>User</dc:creator>
  <cp:lastModifiedBy>Екатерина Грачева</cp:lastModifiedBy>
  <cp:revision>631</cp:revision>
  <cp:lastPrinted>2019-07-18T13:03:46Z</cp:lastPrinted>
  <dcterms:created xsi:type="dcterms:W3CDTF">2019-02-14T07:42:51Z</dcterms:created>
  <dcterms:modified xsi:type="dcterms:W3CDTF">2019-12-16T09:42:42Z</dcterms:modified>
</cp:coreProperties>
</file>