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notesMasterIdLst>
    <p:notesMasterId r:id="rId49"/>
  </p:notesMasterIdLst>
  <p:handoutMasterIdLst>
    <p:handoutMasterId r:id="rId50"/>
  </p:handoutMasterIdLst>
  <p:sldIdLst>
    <p:sldId id="289" r:id="rId2"/>
    <p:sldId id="1142" r:id="rId3"/>
    <p:sldId id="616" r:id="rId4"/>
    <p:sldId id="593" r:id="rId5"/>
    <p:sldId id="619" r:id="rId6"/>
    <p:sldId id="635" r:id="rId7"/>
    <p:sldId id="433" r:id="rId8"/>
    <p:sldId id="903" r:id="rId9"/>
    <p:sldId id="1110" r:id="rId10"/>
    <p:sldId id="303" r:id="rId11"/>
    <p:sldId id="302" r:id="rId12"/>
    <p:sldId id="668" r:id="rId13"/>
    <p:sldId id="546" r:id="rId14"/>
    <p:sldId id="1159" r:id="rId15"/>
    <p:sldId id="1160" r:id="rId16"/>
    <p:sldId id="1150" r:id="rId17"/>
    <p:sldId id="1141" r:id="rId18"/>
    <p:sldId id="655" r:id="rId19"/>
    <p:sldId id="1161" r:id="rId20"/>
    <p:sldId id="656" r:id="rId21"/>
    <p:sldId id="1164" r:id="rId22"/>
    <p:sldId id="592" r:id="rId23"/>
    <p:sldId id="335" r:id="rId24"/>
    <p:sldId id="657" r:id="rId25"/>
    <p:sldId id="886" r:id="rId26"/>
    <p:sldId id="902" r:id="rId27"/>
    <p:sldId id="1144" r:id="rId28"/>
    <p:sldId id="1143" r:id="rId29"/>
    <p:sldId id="673" r:id="rId30"/>
    <p:sldId id="555" r:id="rId31"/>
    <p:sldId id="1151" r:id="rId32"/>
    <p:sldId id="852" r:id="rId33"/>
    <p:sldId id="1128" r:id="rId34"/>
    <p:sldId id="1167" r:id="rId35"/>
    <p:sldId id="1166" r:id="rId36"/>
    <p:sldId id="1169" r:id="rId37"/>
    <p:sldId id="1170" r:id="rId38"/>
    <p:sldId id="1172" r:id="rId39"/>
    <p:sldId id="1176" r:id="rId40"/>
    <p:sldId id="1177" r:id="rId41"/>
    <p:sldId id="1146" r:id="rId42"/>
    <p:sldId id="1129" r:id="rId43"/>
    <p:sldId id="1130" r:id="rId44"/>
    <p:sldId id="1165" r:id="rId45"/>
    <p:sldId id="1178" r:id="rId46"/>
    <p:sldId id="363" r:id="rId47"/>
    <p:sldId id="748" r:id="rId4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994" autoAdjust="0"/>
    <p:restoredTop sz="75581" autoAdjust="0"/>
  </p:normalViewPr>
  <p:slideViewPr>
    <p:cSldViewPr>
      <p:cViewPr varScale="1">
        <p:scale>
          <a:sx n="73" d="100"/>
          <a:sy n="73" d="100"/>
        </p:scale>
        <p:origin x="-11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420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529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CBBA4-FADD-CE40-938A-90130EB08FE4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40ED1-336D-A046-B587-EAAB3F4273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2303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8BB0C-E6AF-42DD-88D1-7BBEA7133BF2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F6F0F-0A65-4F44-B68F-B63161C16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7664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9BCEE-48B9-0C4B-8243-9D61ADCA92C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9927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Смесь - это и каша, и суп, салат, второе блюдо, </a:t>
            </a:r>
            <a:r>
              <a:rPr lang="ru-RU" baseline="0" dirty="0"/>
              <a:t>и </a:t>
            </a:r>
            <a:r>
              <a:rPr lang="ru-RU" baseline="0" dirty="0" smtClean="0"/>
              <a:t>даже - десерт. И </a:t>
            </a:r>
            <a:r>
              <a:rPr lang="ru-RU" baseline="0" dirty="0"/>
              <a:t>даже </a:t>
            </a:r>
            <a:r>
              <a:rPr lang="ru-RU" baseline="0" dirty="0" smtClean="0"/>
              <a:t>компот. </a:t>
            </a:r>
            <a:r>
              <a:rPr lang="ru-RU" baseline="0" dirty="0"/>
              <a:t>Но смесь это не только еда</a:t>
            </a:r>
            <a:r>
              <a:rPr lang="ru-RU" baseline="0" dirty="0" smtClean="0"/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F40A9-51A1-4E5D-8FB0-B39022279D19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7313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>
            <a:extLst>
              <a:ext uri="{FF2B5EF4-FFF2-40B4-BE49-F238E27FC236}">
                <a16:creationId xmlns="" xmlns:a16="http://schemas.microsoft.com/office/drawing/2014/main" id="{E2DED448-4DD6-4B34-A386-EA60F8A19C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>
            <a:extLst>
              <a:ext uri="{FF2B5EF4-FFF2-40B4-BE49-F238E27FC236}">
                <a16:creationId xmlns="" xmlns:a16="http://schemas.microsoft.com/office/drawing/2014/main" id="{A616DD9D-7247-4FCF-97D5-1A571CDE1B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/>
              <a:t>В настоящее время не рекомендуется использовать для энтерального питания пищевые рационы или детские смеси, ввиду их несбалансированности и неадекватности потребностям пациентов.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/>
              <a:t>Хирургические диеты -мало энергии и белка, несбалансированные.  Трудозатратны.</a:t>
            </a:r>
          </a:p>
        </p:txBody>
      </p:sp>
      <p:sp>
        <p:nvSpPr>
          <p:cNvPr id="52228" name="Номер слайда 3">
            <a:extLst>
              <a:ext uri="{FF2B5EF4-FFF2-40B4-BE49-F238E27FC236}">
                <a16:creationId xmlns="" xmlns:a16="http://schemas.microsoft.com/office/drawing/2014/main" id="{F1DD42DC-CC01-4D3D-836D-5A0017137D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7A60DE-6F57-4EDE-A143-ED4C3E5DA708}" type="slidenum">
              <a:rPr lang="ru-RU" altLang="ru-RU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1638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Consumer health care</a:t>
            </a:r>
          </a:p>
          <a:p>
            <a:r>
              <a:rPr lang="en-US" dirty="0" err="1"/>
              <a:t>Budynki</a:t>
            </a:r>
            <a:r>
              <a:rPr lang="en-US" dirty="0"/>
              <a:t> </a:t>
            </a:r>
            <a:r>
              <a:rPr lang="en-US" dirty="0" err="1"/>
              <a:t>podwoic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6E2CC-B750-4F0A-AA91-D0560B6E521E}" type="slidenum">
              <a:rPr lang="pl-PL" smtClean="0"/>
              <a:pPr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79890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>
            <a:extLst>
              <a:ext uri="{FF2B5EF4-FFF2-40B4-BE49-F238E27FC236}">
                <a16:creationId xmlns="" xmlns:a16="http://schemas.microsoft.com/office/drawing/2014/main" id="{855F2B01-A1AC-4B10-A706-70994BAE0C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>
            <a:extLst>
              <a:ext uri="{FF2B5EF4-FFF2-40B4-BE49-F238E27FC236}">
                <a16:creationId xmlns="" xmlns:a16="http://schemas.microsoft.com/office/drawing/2014/main" id="{77566F8C-C6EE-40FA-BA55-4E1E895D81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b="1"/>
              <a:t>На сегодняшний день клиническое питание стало широко применяться практически во всех областях медицины, является неотъемлемым компонентом лечения больных в условиях стационара. Актуально оно и  для пациентов хирургических, онкологических отделений педиатрического профиля. Особое значение фактор питания приобретает в период заболевания ребенка. Обусловлено это:        В ранний период детства необходимо не забывать о пищевом </a:t>
            </a:r>
          </a:p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3316" name="Номер слайда 3">
            <a:extLst>
              <a:ext uri="{FF2B5EF4-FFF2-40B4-BE49-F238E27FC236}">
                <a16:creationId xmlns="" xmlns:a16="http://schemas.microsoft.com/office/drawing/2014/main" id="{9C5EB7CF-BD4F-46C1-ACED-11C57A099D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4E40A2-A547-430E-B855-4504B2293DB1}" type="slidenum">
              <a:rPr lang="ru-RU" altLang="ru-RU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0381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>
            <a:extLst>
              <a:ext uri="{FF2B5EF4-FFF2-40B4-BE49-F238E27FC236}">
                <a16:creationId xmlns="" xmlns:a16="http://schemas.microsoft.com/office/drawing/2014/main" id="{21669B84-239C-4EA3-A305-F555D86352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>
            <a:extLst>
              <a:ext uri="{FF2B5EF4-FFF2-40B4-BE49-F238E27FC236}">
                <a16:creationId xmlns="" xmlns:a16="http://schemas.microsoft.com/office/drawing/2014/main" id="{30B285A1-B3F9-405D-BE2A-7A3DD42AAB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/>
              <a:t>В соответствии с результатами мониторинга, проведенного в 26 Европейских странах, а также в Российской Федерации, 20–40% детей, поступающих в стационары имеют признаки недостаточность питания</a:t>
            </a:r>
          </a:p>
        </p:txBody>
      </p:sp>
      <p:sp>
        <p:nvSpPr>
          <p:cNvPr id="22532" name="Номер слайда 3">
            <a:extLst>
              <a:ext uri="{FF2B5EF4-FFF2-40B4-BE49-F238E27FC236}">
                <a16:creationId xmlns="" xmlns:a16="http://schemas.microsoft.com/office/drawing/2014/main" id="{98F231D2-83B3-499B-83A2-498B7A8E02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4BD36D-5A4A-4940-AADB-B74DE6B2A2F0}" type="slidenum">
              <a:rPr lang="ru-RU" altLang="ru-RU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9830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F31CABCC-9F55-8C4A-8280-1C883AC032AC}" type="slidenum">
              <a:rPr kumimoji="0" lang="ru-RU" sz="1200">
                <a:solidFill>
                  <a:srgbClr val="000000"/>
                </a:solidFill>
              </a:rPr>
              <a:pPr/>
              <a:t>10</a:t>
            </a:fld>
            <a:endParaRPr kumimoji="0" lang="ru-RU" sz="1200">
              <a:solidFill>
                <a:srgbClr val="000000"/>
              </a:solidFill>
            </a:endParaRPr>
          </a:p>
        </p:txBody>
      </p:sp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>
              <a:latin typeface="Calibri" charset="0"/>
            </a:endParaRPr>
          </a:p>
        </p:txBody>
      </p:sp>
      <p:sp>
        <p:nvSpPr>
          <p:cNvPr id="21508" name="Номер слайда 3"/>
          <p:cNvSpPr txBox="1">
            <a:spLocks noGrp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r"/>
            <a:fld id="{B1F02CF1-C0C8-4D4D-B873-964BF25DC726}" type="slidenum">
              <a:rPr kumimoji="0" lang="ru-RU" sz="1200">
                <a:solidFill>
                  <a:srgbClr val="000000"/>
                </a:solidFill>
              </a:rPr>
              <a:pPr algn="r"/>
              <a:t>10</a:t>
            </a:fld>
            <a:endParaRPr kumimoji="0" 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1596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1BE82456-3DFA-194C-869A-39C7B7428418}" type="slidenum">
              <a:rPr kumimoji="0" lang="ru-RU" sz="1200">
                <a:solidFill>
                  <a:srgbClr val="000000"/>
                </a:solidFill>
              </a:rPr>
              <a:pPr/>
              <a:t>11</a:t>
            </a:fld>
            <a:endParaRPr kumimoji="0" lang="ru-RU" sz="1200">
              <a:solidFill>
                <a:srgbClr val="000000"/>
              </a:solidFill>
            </a:endParaRPr>
          </a:p>
        </p:txBody>
      </p:sp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>
              <a:latin typeface="Calibri" charset="0"/>
            </a:endParaRPr>
          </a:p>
        </p:txBody>
      </p:sp>
      <p:sp>
        <p:nvSpPr>
          <p:cNvPr id="19460" name="Номер слайда 3"/>
          <p:cNvSpPr txBox="1">
            <a:spLocks noGrp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r"/>
            <a:fld id="{5FED00CE-59AC-3B4A-BD43-483071317054}" type="slidenum">
              <a:rPr kumimoji="0" lang="ru-RU" sz="1200">
                <a:solidFill>
                  <a:srgbClr val="000000"/>
                </a:solidFill>
              </a:rPr>
              <a:pPr algn="r"/>
              <a:t>11</a:t>
            </a:fld>
            <a:endParaRPr kumimoji="0" 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7414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>
            <a:extLst>
              <a:ext uri="{FF2B5EF4-FFF2-40B4-BE49-F238E27FC236}">
                <a16:creationId xmlns="" xmlns:a16="http://schemas.microsoft.com/office/drawing/2014/main" id="{FB143CFC-EA9F-4F39-97FD-032D26A5DD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>
            <a:extLst>
              <a:ext uri="{FF2B5EF4-FFF2-40B4-BE49-F238E27FC236}">
                <a16:creationId xmlns="" xmlns:a16="http://schemas.microsoft.com/office/drawing/2014/main" id="{B779E11D-576E-4A28-828E-ADB12D467A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/>
              <a:t>Причины развития недостаточности питания в стационаре условно можно разделить на две группы </a:t>
            </a:r>
          </a:p>
        </p:txBody>
      </p:sp>
      <p:sp>
        <p:nvSpPr>
          <p:cNvPr id="15364" name="Номер слайда 3">
            <a:extLst>
              <a:ext uri="{FF2B5EF4-FFF2-40B4-BE49-F238E27FC236}">
                <a16:creationId xmlns="" xmlns:a16="http://schemas.microsoft.com/office/drawing/2014/main" id="{0D2EE77C-2351-42B1-B0EA-47642DED8C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46B424-A81C-4BD9-B1DB-6E2F80D617EE}" type="slidenum">
              <a:rPr lang="ru-RU" altLang="ru-RU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2831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>
            <a:extLst>
              <a:ext uri="{FF2B5EF4-FFF2-40B4-BE49-F238E27FC236}">
                <a16:creationId xmlns="" xmlns:a16="http://schemas.microsoft.com/office/drawing/2014/main" id="{A21D2B54-F58C-4B7A-9BA1-A61F01F725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>
            <a:extLst>
              <a:ext uri="{FF2B5EF4-FFF2-40B4-BE49-F238E27FC236}">
                <a16:creationId xmlns="" xmlns:a16="http://schemas.microsoft.com/office/drawing/2014/main" id="{A05C051D-3AF4-4B9D-B345-3CF3C67C5A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0724" name="Номер слайда 3">
            <a:extLst>
              <a:ext uri="{FF2B5EF4-FFF2-40B4-BE49-F238E27FC236}">
                <a16:creationId xmlns="" xmlns:a16="http://schemas.microsoft.com/office/drawing/2014/main" id="{CD095ED6-F8B5-4FEA-AB8F-061D65CADB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694520-3AAB-4F8B-9646-348ACB4664E6}" type="slidenum">
              <a:rPr lang="ru-RU" altLang="ru-RU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9641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>
            <a:extLst>
              <a:ext uri="{FF2B5EF4-FFF2-40B4-BE49-F238E27FC236}">
                <a16:creationId xmlns="" xmlns:a16="http://schemas.microsoft.com/office/drawing/2014/main" id="{92E52F14-8D77-4CC7-A881-E2D7EFF4A9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>
            <a:extLst>
              <a:ext uri="{FF2B5EF4-FFF2-40B4-BE49-F238E27FC236}">
                <a16:creationId xmlns="" xmlns:a16="http://schemas.microsoft.com/office/drawing/2014/main" id="{EFCAF1FC-FA03-460A-BED5-9FEC336A07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8676" name="Номер слайда 3">
            <a:extLst>
              <a:ext uri="{FF2B5EF4-FFF2-40B4-BE49-F238E27FC236}">
                <a16:creationId xmlns="" xmlns:a16="http://schemas.microsoft.com/office/drawing/2014/main" id="{28124ECC-FA0A-42A0-8D41-3380C252E1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3338BC-04DD-4764-ADCB-56B5FF6F875D}" type="slidenum">
              <a:rPr lang="ru-RU" altLang="ru-RU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6092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="" xmlns:a16="http://schemas.microsoft.com/office/drawing/2014/main" id="{D7A15B8D-1ED4-4389-B907-1A000E7F4F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C42E07-69F1-4064-AC41-3712296F809C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32771" name="Rectangle 7">
            <a:extLst>
              <a:ext uri="{FF2B5EF4-FFF2-40B4-BE49-F238E27FC236}">
                <a16:creationId xmlns="" xmlns:a16="http://schemas.microsoft.com/office/drawing/2014/main" id="{2DD7820A-AEC6-4058-A699-D76413E2C39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377363"/>
            <a:ext cx="29464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/>
            <a:fld id="{B8218C42-40E3-47F1-A189-578F48FF40AD}" type="slidenum">
              <a:rPr lang="en-US" altLang="ru-RU" sz="1200">
                <a:latin typeface="Arial" panose="020B0604020202020204" pitchFamily="34" charset="0"/>
                <a:ea typeface="ヒラギノ角ゴ Pro W3"/>
                <a:cs typeface="ヒラギノ角ゴ Pro W3"/>
              </a:rPr>
              <a:pPr algn="r" eaLnBrk="1" hangingPunct="1"/>
              <a:t>26</a:t>
            </a:fld>
            <a:endParaRPr lang="en-US" altLang="ru-RU" sz="1200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32772" name="Rectangle 2">
            <a:extLst>
              <a:ext uri="{FF2B5EF4-FFF2-40B4-BE49-F238E27FC236}">
                <a16:creationId xmlns="" xmlns:a16="http://schemas.microsoft.com/office/drawing/2014/main" id="{DC57C78E-AEAD-40D2-BBE5-AEB921F840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39775"/>
            <a:ext cx="4938713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3">
            <a:extLst>
              <a:ext uri="{FF2B5EF4-FFF2-40B4-BE49-F238E27FC236}">
                <a16:creationId xmlns="" xmlns:a16="http://schemas.microsoft.com/office/drawing/2014/main" id="{AA76FBF2-CD6B-469B-B5F0-81E5841A1A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ru-RU" dirty="0">
                <a:latin typeface="Arial" panose="020B0604020202020204" pitchFamily="34" charset="0"/>
              </a:rPr>
              <a:t>Koletzko</a:t>
            </a:r>
            <a:r>
              <a:rPr lang="ru-RU" altLang="ru-RU" dirty="0">
                <a:latin typeface="Arial" panose="020B0604020202020204" pitchFamily="34" charset="0"/>
              </a:rPr>
              <a:t> предложил ступенчатый подход к лечебному питанию. На первом этапе а</a:t>
            </a:r>
            <a:r>
              <a:rPr lang="ru-RU" altLang="ru-RU" dirty="0"/>
              <a:t>декватное обеспечение в количественном и качественном отношении натуральными продуктами, а </a:t>
            </a:r>
            <a:r>
              <a:rPr lang="ru-RU" altLang="ru-RU" sz="1100" dirty="0"/>
              <a:t>п</a:t>
            </a:r>
            <a:r>
              <a:rPr lang="ru-RU" altLang="ru-RU" dirty="0"/>
              <a:t>ри невозможности естественного питания – своевременная организация </a:t>
            </a:r>
            <a:r>
              <a:rPr lang="ru-RU" altLang="ru-RU" dirty="0" err="1"/>
              <a:t>нутритивной</a:t>
            </a:r>
            <a:r>
              <a:rPr lang="ru-RU" altLang="ru-RU" dirty="0"/>
              <a:t> поддержки с использованием специализированных продуктов</a:t>
            </a:r>
            <a:endParaRPr lang="hr-HR" altLang="ru-RU" sz="1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ru-RU" altLang="ru-RU" sz="1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hr-HR" altLang="ru-RU" sz="1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hr-HR" altLang="ru-RU" sz="1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ru-RU" sz="600" i="1" dirty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150642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CD78-6A78-4BA2-ACAA-FB5FFA43FC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4FE7-DDF9-43B7-A61B-79B990E5F6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0472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CD78-6A78-4BA2-ACAA-FB5FFA43FC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4FE7-DDF9-43B7-A61B-79B990E5F6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3207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CD78-6A78-4BA2-ACAA-FB5FFA43FC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4FE7-DDF9-43B7-A61B-79B990E5F6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8300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228F38-20E7-4CC2-BC8E-FB987B3D4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3AD0101-0DD7-443F-9119-F2DCDC4728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F256741-C247-44AB-BA6D-4C01201BCD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697420D-1B9F-4437-9A64-ABAF81AF3C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3135EA0-7477-452A-903A-51FEBFB1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67BC58D-C085-4427-9740-B25707A4D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7024A10-49A4-4741-811B-6402731232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16304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967480" y="3322899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507600"/>
            <a:ext cx="7772400" cy="6084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785814" y="1788585"/>
            <a:ext cx="6815134" cy="47953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5968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CD78-6A78-4BA2-ACAA-FB5FFA43FC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4FE7-DDF9-43B7-A61B-79B990E5F6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740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CD78-6A78-4BA2-ACAA-FB5FFA43FC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4FE7-DDF9-43B7-A61B-79B990E5F6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547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CD78-6A78-4BA2-ACAA-FB5FFA43FC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4FE7-DDF9-43B7-A61B-79B990E5F6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773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CD78-6A78-4BA2-ACAA-FB5FFA43FC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4FE7-DDF9-43B7-A61B-79B990E5F6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1907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CD78-6A78-4BA2-ACAA-FB5FFA43FC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4FE7-DDF9-43B7-A61B-79B990E5F6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980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CD78-6A78-4BA2-ACAA-FB5FFA43FC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4FE7-DDF9-43B7-A61B-79B990E5F6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8230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CD78-6A78-4BA2-ACAA-FB5FFA43FC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4FE7-DDF9-43B7-A61B-79B990E5F6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2167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CD78-6A78-4BA2-ACAA-FB5FFA43FC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4FE7-DDF9-43B7-A61B-79B990E5F6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300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2CD78-6A78-4BA2-ACAA-FB5FFA43FC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74FE7-DDF9-43B7-A61B-79B990E5F6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1398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5" r:id="rId12"/>
    <p:sldLayoutId id="214748383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9.jpeg"/><Relationship Id="rId7" Type="http://schemas.openxmlformats.org/officeDocument/2006/relationships/hyperlink" Target="http://www.google.ru/url?sa=i&amp;rct=j&amp;q=&amp;esrc=s&amp;frm=1&amp;source=images&amp;cd=&amp;cad=rja&amp;docid=-Egsf0RIMxuiZM&amp;tbnid=4axdP5h-gfqkFM:&amp;ved=0CAUQjRw&amp;url=http://www.spletnik.ru/blogs/kruto/7691_deserty_dlya_izbrannyx&amp;ei=JbALUuf-JsGwOa-8gagL&amp;psig=AFQjCNH1S4uRJJu7BeB1YszW5lky-dGZFw&amp;ust=1376583921679666" TargetMode="External"/><Relationship Id="rId12" Type="http://schemas.openxmlformats.org/officeDocument/2006/relationships/image" Target="../media/image37.gif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6.gif"/><Relationship Id="rId5" Type="http://schemas.openxmlformats.org/officeDocument/2006/relationships/image" Target="../media/image31.jpeg"/><Relationship Id="rId15" Type="http://schemas.openxmlformats.org/officeDocument/2006/relationships/image" Target="../media/image40.png"/><Relationship Id="rId10" Type="http://schemas.openxmlformats.org/officeDocument/2006/relationships/image" Target="../media/image35.gif"/><Relationship Id="rId19" Type="http://schemas.openxmlformats.org/officeDocument/2006/relationships/image" Target="../media/image44.png"/><Relationship Id="rId4" Type="http://schemas.openxmlformats.org/officeDocument/2006/relationships/image" Target="../media/image30.jpeg"/><Relationship Id="rId9" Type="http://schemas.openxmlformats.org/officeDocument/2006/relationships/image" Target="../media/image34.jpeg"/><Relationship Id="rId1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46.png"/><Relationship Id="rId7" Type="http://schemas.openxmlformats.org/officeDocument/2006/relationships/image" Target="../media/image49.jpeg"/><Relationship Id="rId12" Type="http://schemas.openxmlformats.org/officeDocument/2006/relationships/image" Target="../media/image35.gif"/><Relationship Id="rId17" Type="http://schemas.openxmlformats.org/officeDocument/2006/relationships/image" Target="../media/image58.png"/><Relationship Id="rId2" Type="http://schemas.openxmlformats.org/officeDocument/2006/relationships/image" Target="../media/image45.jpeg"/><Relationship Id="rId16" Type="http://schemas.openxmlformats.org/officeDocument/2006/relationships/image" Target="../media/image57.gif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38.png"/><Relationship Id="rId15" Type="http://schemas.openxmlformats.org/officeDocument/2006/relationships/image" Target="../media/image56.png"/><Relationship Id="rId10" Type="http://schemas.openxmlformats.org/officeDocument/2006/relationships/image" Target="../media/image52.png"/><Relationship Id="rId19" Type="http://schemas.openxmlformats.org/officeDocument/2006/relationships/image" Target="../media/image60.png"/><Relationship Id="rId4" Type="http://schemas.openxmlformats.org/officeDocument/2006/relationships/image" Target="../media/image47.png"/><Relationship Id="rId9" Type="http://schemas.openxmlformats.org/officeDocument/2006/relationships/image" Target="../media/image51.jpeg"/><Relationship Id="rId1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7504" y="4663629"/>
            <a:ext cx="7992888" cy="20057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u="sng" dirty="0" smtClean="0"/>
              <a:t> </a:t>
            </a:r>
            <a:r>
              <a:rPr lang="ru-RU" sz="2800" b="1" i="1" u="sng" dirty="0" smtClean="0">
                <a:solidFill>
                  <a:srgbClr val="0070C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Организация питания в </a:t>
            </a:r>
            <a:r>
              <a:rPr lang="ru-RU" sz="2800" b="1" i="1" u="sng" dirty="0" err="1">
                <a:solidFill>
                  <a:srgbClr val="0070C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онкопедиатрическом</a:t>
            </a:r>
            <a:r>
              <a:rPr lang="ru-RU" sz="2800" b="1" i="1" u="sng" dirty="0">
                <a:solidFill>
                  <a:srgbClr val="0070C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ru-RU" sz="2800" b="1" i="1" u="sng" dirty="0" smtClean="0">
                <a:solidFill>
                  <a:srgbClr val="0070C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стационаре и на амбулаторном этапе реабилитации</a:t>
            </a:r>
            <a:r>
              <a:rPr lang="ru-RU" sz="2800" b="1" u="sng" dirty="0" smtClean="0">
                <a:solidFill>
                  <a:srgbClr val="0070C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/>
            </a:r>
            <a:br>
              <a:rPr lang="ru-RU" sz="2800" b="1" u="sng" dirty="0" smtClean="0">
                <a:solidFill>
                  <a:srgbClr val="0070C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</a:br>
            <a:r>
              <a:rPr lang="ru-RU" sz="2800" b="1" u="sng" dirty="0" smtClean="0">
                <a:solidFill>
                  <a:srgbClr val="0070C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/>
            </a:r>
            <a:br>
              <a:rPr lang="ru-RU" sz="2800" b="1" u="sng" dirty="0" smtClean="0">
                <a:solidFill>
                  <a:srgbClr val="0070C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    </a:t>
            </a:r>
            <a:r>
              <a:rPr lang="ru-RU" sz="2000" b="1" dirty="0" smtClean="0">
                <a:solidFill>
                  <a:srgbClr val="0070C0"/>
                </a:solidFill>
              </a:rPr>
              <a:t>Опыт </a:t>
            </a:r>
            <a:r>
              <a:rPr lang="ru-RU" sz="2000" b="1" dirty="0">
                <a:solidFill>
                  <a:srgbClr val="0070C0"/>
                </a:solidFill>
              </a:rPr>
              <a:t>ФГБУ </a:t>
            </a:r>
            <a:r>
              <a:rPr lang="ru-RU" sz="2000" b="1" dirty="0" smtClean="0">
                <a:solidFill>
                  <a:srgbClr val="0070C0"/>
                </a:solidFill>
              </a:rPr>
              <a:t>«НМИЦ ДГОИ имени </a:t>
            </a:r>
            <a:r>
              <a:rPr lang="ru-RU" sz="2000" b="1" dirty="0">
                <a:solidFill>
                  <a:srgbClr val="0070C0"/>
                </a:solidFill>
              </a:rPr>
              <a:t>Дмитрия </a:t>
            </a:r>
            <a:r>
              <a:rPr lang="ru-RU" sz="2000" b="1" dirty="0" smtClean="0">
                <a:solidFill>
                  <a:srgbClr val="0070C0"/>
                </a:solidFill>
              </a:rPr>
              <a:t>Рогачева»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         Врач-диетолог Коровина </a:t>
            </a:r>
            <a:r>
              <a:rPr lang="ru-RU" sz="2000" b="1" dirty="0">
                <a:solidFill>
                  <a:srgbClr val="0070C0"/>
                </a:solidFill>
              </a:rPr>
              <a:t>И.В.</a:t>
            </a:r>
            <a:br>
              <a:rPr lang="ru-RU" sz="2000" b="1" dirty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2020 г.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75183"/>
            <a:ext cx="936104" cy="73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538" y="214290"/>
            <a:ext cx="7358114" cy="411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254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1641" y="290512"/>
            <a:ext cx="7488832" cy="9064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400" b="1" dirty="0" err="1">
                <a:latin typeface="Calibri" charset="0"/>
              </a:rPr>
              <a:t>Нутритивный</a:t>
            </a:r>
            <a:r>
              <a:rPr lang="ru-RU" sz="2400" b="1" dirty="0">
                <a:latin typeface="Calibri" charset="0"/>
              </a:rPr>
              <a:t> статус, длительность госпитализации и стоимость лечения</a:t>
            </a:r>
          </a:p>
        </p:txBody>
      </p:sp>
      <p:graphicFrame>
        <p:nvGraphicFramePr>
          <p:cNvPr id="20482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508300108"/>
              </p:ext>
            </p:extLst>
          </p:nvPr>
        </p:nvGraphicFramePr>
        <p:xfrm>
          <a:off x="608014" y="1563687"/>
          <a:ext cx="7275512" cy="4573587"/>
        </p:xfrm>
        <a:graphic>
          <a:graphicData uri="http://schemas.openxmlformats.org/presentationml/2006/ole">
            <p:oleObj spid="_x0000_s6429" name="Диаграмма" r:id="rId4" imgW="8877600" imgH="4827240" progId="">
              <p:embed/>
            </p:oleObj>
          </a:graphicData>
        </a:graphic>
      </p:graphicFrame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1908175" y="4797425"/>
            <a:ext cx="935038" cy="2889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00"/>
                </a:solidFill>
              </a:rPr>
              <a:t>Дни</a:t>
            </a: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4284663" y="4797425"/>
            <a:ext cx="936625" cy="2159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RUB</a:t>
            </a: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6732588" y="2997200"/>
            <a:ext cx="936625" cy="2159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%</a:t>
            </a: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20486" name="Rectangle 9"/>
          <p:cNvSpPr>
            <a:spLocks noChangeArrowheads="1"/>
          </p:cNvSpPr>
          <p:nvPr/>
        </p:nvSpPr>
        <p:spPr bwMode="auto">
          <a:xfrm>
            <a:off x="2540000" y="3716338"/>
            <a:ext cx="4476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*</a:t>
            </a:r>
            <a:endParaRPr lang="ru-RU" sz="2400"/>
          </a:p>
        </p:txBody>
      </p:sp>
      <p:sp>
        <p:nvSpPr>
          <p:cNvPr id="20487" name="Rectangle 10"/>
          <p:cNvSpPr>
            <a:spLocks noChangeArrowheads="1"/>
          </p:cNvSpPr>
          <p:nvPr/>
        </p:nvSpPr>
        <p:spPr bwMode="auto">
          <a:xfrm flipH="1">
            <a:off x="5081588" y="3810000"/>
            <a:ext cx="252412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/>
              <a:t>*</a:t>
            </a:r>
            <a:endParaRPr lang="ru-RU" sz="2800"/>
          </a:p>
        </p:txBody>
      </p:sp>
      <p:sp>
        <p:nvSpPr>
          <p:cNvPr id="20488" name="Rectangle 11"/>
          <p:cNvSpPr>
            <a:spLocks noChangeArrowheads="1"/>
          </p:cNvSpPr>
          <p:nvPr/>
        </p:nvSpPr>
        <p:spPr bwMode="auto">
          <a:xfrm>
            <a:off x="7596188" y="1341438"/>
            <a:ext cx="2873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/>
              <a:t>*</a:t>
            </a:r>
            <a:endParaRPr lang="ru-RU" sz="2800"/>
          </a:p>
        </p:txBody>
      </p:sp>
      <p:sp>
        <p:nvSpPr>
          <p:cNvPr id="20489" name="Rectangle 12"/>
          <p:cNvSpPr>
            <a:spLocks noChangeArrowheads="1"/>
          </p:cNvSpPr>
          <p:nvPr/>
        </p:nvSpPr>
        <p:spPr bwMode="auto">
          <a:xfrm>
            <a:off x="609600" y="6092825"/>
            <a:ext cx="1447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/>
              <a:t>* p&lt;0.05</a:t>
            </a:r>
          </a:p>
        </p:txBody>
      </p:sp>
      <p:sp>
        <p:nvSpPr>
          <p:cNvPr id="20490" name="Text Box 13"/>
          <p:cNvSpPr txBox="1">
            <a:spLocks noChangeArrowheads="1"/>
          </p:cNvSpPr>
          <p:nvPr/>
        </p:nvSpPr>
        <p:spPr bwMode="auto">
          <a:xfrm>
            <a:off x="468313" y="1196975"/>
            <a:ext cx="574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kumimoji="0" lang="ru-RU" sz="1800">
              <a:solidFill>
                <a:srgbClr val="EAEAEA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970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5656" y="260350"/>
            <a:ext cx="7201619" cy="6477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b="1" dirty="0" err="1">
                <a:latin typeface="Calibri" charset="0"/>
              </a:rPr>
              <a:t>Нутритивный</a:t>
            </a:r>
            <a:r>
              <a:rPr lang="ru-RU" sz="2400" b="1" dirty="0">
                <a:latin typeface="Calibri" charset="0"/>
              </a:rPr>
              <a:t> статус и исходы заболевания</a:t>
            </a:r>
          </a:p>
        </p:txBody>
      </p:sp>
      <p:graphicFrame>
        <p:nvGraphicFramePr>
          <p:cNvPr id="18434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742543180"/>
              </p:ext>
            </p:extLst>
          </p:nvPr>
        </p:nvGraphicFramePr>
        <p:xfrm>
          <a:off x="1044575" y="1047750"/>
          <a:ext cx="6911801" cy="4781550"/>
        </p:xfrm>
        <a:graphic>
          <a:graphicData uri="http://schemas.openxmlformats.org/presentationml/2006/ole">
            <p:oleObj spid="_x0000_s4381" name="Диаграмма" r:id="rId4" imgW="8241111" imgH="4778869" progId="">
              <p:embed/>
            </p:oleObj>
          </a:graphicData>
        </a:graphic>
      </p:graphicFrame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395537" y="1555750"/>
            <a:ext cx="504056" cy="4330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ru-RU" dirty="0"/>
              <a:t>%</a:t>
            </a: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5868144" y="6165850"/>
            <a:ext cx="2378919" cy="431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 dirty="0">
                <a:latin typeface="Tahoma" charset="0"/>
              </a:rPr>
              <a:t>Correia et al, 1999</a:t>
            </a:r>
            <a:endParaRPr lang="ru-RU" sz="1400" b="1" dirty="0">
              <a:latin typeface="Tahoma" charset="0"/>
            </a:endParaRPr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 flipV="1">
            <a:off x="3086100" y="1196975"/>
            <a:ext cx="11938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/>
              <a:t>*</a:t>
            </a:r>
            <a:endParaRPr lang="ru-RU" sz="2800"/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6616700" y="2984500"/>
            <a:ext cx="835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/>
              <a:t>*</a:t>
            </a:r>
            <a:endParaRPr lang="ru-RU" sz="2800"/>
          </a:p>
        </p:txBody>
      </p:sp>
      <p:sp>
        <p:nvSpPr>
          <p:cNvPr id="18439" name="Rectangle 9"/>
          <p:cNvSpPr>
            <a:spLocks noChangeArrowheads="1"/>
          </p:cNvSpPr>
          <p:nvPr/>
        </p:nvSpPr>
        <p:spPr bwMode="auto">
          <a:xfrm>
            <a:off x="1187450" y="6165850"/>
            <a:ext cx="1584325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* p&lt;0.01</a:t>
            </a:r>
          </a:p>
        </p:txBody>
      </p:sp>
    </p:spTree>
    <p:extLst>
      <p:ext uri="{BB962C8B-B14F-4D97-AF65-F5344CB8AC3E}">
        <p14:creationId xmlns:p14="http://schemas.microsoft.com/office/powerpoint/2010/main" xmlns="" val="329825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Untitled-1">
            <a:extLst>
              <a:ext uri="{FF2B5EF4-FFF2-40B4-BE49-F238E27FC236}">
                <a16:creationId xmlns="" xmlns:a16="http://schemas.microsoft.com/office/drawing/2014/main" id="{2831D2E2-7234-446F-8B15-C3ECD75B985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1"/>
            <a:ext cx="3276364" cy="3960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98393" y="2252648"/>
            <a:ext cx="5947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52023" y="2477693"/>
            <a:ext cx="1646542" cy="2910580"/>
          </a:xfrm>
        </p:spPr>
        <p:txBody>
          <a:bodyPr vert="horz" lIns="68580" tIns="34290" rIns="68580" bIns="34290" rtlCol="0">
            <a:normAutofit/>
          </a:bodyPr>
          <a:lstStyle/>
          <a:p>
            <a:pPr marL="63104" indent="-63104"/>
            <a:endParaRPr lang="en-US" sz="975"/>
          </a:p>
          <a:p>
            <a:endParaRPr lang="en-US" sz="975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CCF1CFB8-324A-4DF8-B5AF-B92EEC3F2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332656"/>
            <a:ext cx="6768752" cy="864097"/>
          </a:xfrm>
        </p:spPr>
        <p:txBody>
          <a:bodyPr vert="horz" lIns="68580" tIns="34290" rIns="68580" bIns="34290" rtlCol="0" anchor="t"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400" b="1" dirty="0" err="1"/>
              <a:t>Почему</a:t>
            </a:r>
            <a:r>
              <a:rPr lang="en-US" sz="2400" b="1" dirty="0"/>
              <a:t> </a:t>
            </a:r>
            <a:r>
              <a:rPr lang="en-US" sz="2400" b="1" dirty="0" err="1"/>
              <a:t>больные</a:t>
            </a:r>
            <a:r>
              <a:rPr lang="en-US" sz="2400" b="1" dirty="0"/>
              <a:t> </a:t>
            </a:r>
            <a:r>
              <a:rPr lang="en-US" sz="2400" b="1" dirty="0" err="1"/>
              <a:t>испытывают</a:t>
            </a:r>
            <a:r>
              <a:rPr lang="en-US" sz="2400" b="1" dirty="0"/>
              <a:t> </a:t>
            </a:r>
            <a:r>
              <a:rPr lang="ru-RU" sz="2400" b="1" dirty="0" smtClean="0"/>
              <a:t>Н</a:t>
            </a:r>
            <a:r>
              <a:rPr lang="ru-RU" sz="2400" b="1" dirty="0"/>
              <a:t>Н</a:t>
            </a:r>
            <a:r>
              <a:rPr lang="en-US" sz="2400" b="1" dirty="0" smtClean="0"/>
              <a:t>? 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err="1"/>
              <a:t>Ведь</a:t>
            </a:r>
            <a:r>
              <a:rPr lang="en-US" sz="2400" b="1" dirty="0"/>
              <a:t> в </a:t>
            </a:r>
            <a:r>
              <a:rPr lang="en-US" sz="2400" b="1" dirty="0" err="1"/>
              <a:t>стационаре</a:t>
            </a:r>
            <a:r>
              <a:rPr lang="en-US" sz="2400" b="1" dirty="0"/>
              <a:t> </a:t>
            </a:r>
            <a:r>
              <a:rPr lang="en-US" sz="2400" b="1" dirty="0" err="1"/>
              <a:t>их</a:t>
            </a:r>
            <a:r>
              <a:rPr lang="en-US" sz="2400" b="1" dirty="0"/>
              <a:t> </a:t>
            </a:r>
            <a:r>
              <a:rPr lang="en-US" sz="2400" b="1" dirty="0" err="1"/>
              <a:t>кормят</a:t>
            </a:r>
            <a:r>
              <a:rPr lang="en-US" sz="2400" b="1" dirty="0"/>
              <a:t>?!</a:t>
            </a:r>
            <a:br>
              <a:rPr lang="en-US" sz="2400" b="1" dirty="0"/>
            </a:br>
            <a:endParaRPr lang="en-US" sz="24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CDE6EE1-A2DE-481B-A1C0-49A0C591F21C}"/>
              </a:ext>
            </a:extLst>
          </p:cNvPr>
          <p:cNvSpPr/>
          <p:nvPr/>
        </p:nvSpPr>
        <p:spPr>
          <a:xfrm>
            <a:off x="3923928" y="1916833"/>
            <a:ext cx="442849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200" dirty="0"/>
              <a:t>30-70% больничной пищи приходится выбрасывать (стратегия – «здоровое питание» за бюджетные средства),</a:t>
            </a:r>
          </a:p>
          <a:p>
            <a:pPr marL="214313" indent="-214313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200" dirty="0"/>
              <a:t>Потребности и желания больных не учитываются.</a:t>
            </a:r>
            <a:endParaRPr lang="en-US" sz="2200" dirty="0"/>
          </a:p>
          <a:p>
            <a:pPr marL="214313" indent="-214313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200" dirty="0"/>
              <a:t>«Кушать некогда, надо лечиться»</a:t>
            </a:r>
          </a:p>
          <a:p>
            <a:pPr marL="214313" indent="-214313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200" dirty="0"/>
              <a:t>Никакого учета национальных, культурных, расовых и религиозных предпочтений</a:t>
            </a:r>
          </a:p>
          <a:p>
            <a:pPr marL="214313" indent="-214313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200" dirty="0"/>
              <a:t>Неаппетитная подача</a:t>
            </a:r>
          </a:p>
        </p:txBody>
      </p:sp>
    </p:spTree>
    <p:extLst>
      <p:ext uri="{BB962C8B-B14F-4D97-AF65-F5344CB8AC3E}">
        <p14:creationId xmlns:p14="http://schemas.microsoft.com/office/powerpoint/2010/main" xmlns="" val="163051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AF7176-B32D-49BE-B735-67AD4A8D2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980728"/>
            <a:ext cx="7200800" cy="144809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b="1" dirty="0"/>
              <a:t>Этиология госпитальной недостаточности питания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en-GB" sz="2800" b="1" dirty="0"/>
              <a:t> </a:t>
            </a: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38D421D-6757-4F70-8DA1-A800EFF20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125537"/>
            <a:ext cx="6985521" cy="5471815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b="1" dirty="0"/>
              <a:t>Связанная с госпитализацией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 err="1">
                <a:solidFill>
                  <a:schemeClr val="tx1"/>
                </a:solidFill>
              </a:rPr>
              <a:t>Гипоалиментация</a:t>
            </a:r>
            <a:r>
              <a:rPr lang="ru-RU" dirty="0">
                <a:solidFill>
                  <a:schemeClr val="tx1"/>
                </a:solidFill>
              </a:rPr>
              <a:t> («исследования натощак»)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1"/>
                </a:solidFill>
              </a:rPr>
              <a:t>Снижение аппетита («больничные стены»)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1"/>
                </a:solidFill>
              </a:rPr>
              <a:t>Неприятие больничной кухни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1"/>
                </a:solidFill>
              </a:rPr>
              <a:t>Отсутствие возможности индивидуального выбора блюд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/>
              <a:t>Нарушение национальных привычек</a:t>
            </a:r>
            <a:endParaRPr lang="ru-RU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b="1" dirty="0"/>
              <a:t>Связанная с заболеванием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1"/>
                </a:solidFill>
              </a:rPr>
              <a:t>Тошнота, рвота, диарея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1"/>
                </a:solidFill>
              </a:rPr>
              <a:t>Затруднения и болезненность при жевании и глотании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1"/>
                </a:solidFill>
              </a:rPr>
              <a:t>Мукозиты, эзофагиты,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 err="1">
                <a:solidFill>
                  <a:schemeClr val="tx1"/>
                </a:solidFill>
              </a:rPr>
              <a:t>Мальабсорбция</a:t>
            </a:r>
            <a:endParaRPr lang="ru-RU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1"/>
                </a:solidFill>
              </a:rPr>
              <a:t>Изменение пищевого поведения (инверсия вкуса, снижение аппетита)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1"/>
                </a:solidFill>
              </a:rPr>
              <a:t>Изменение психического состояния (депрессия, беспокойство)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419872" y="1196752"/>
            <a:ext cx="4248472" cy="5184576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В НМИЦ ДГОИ имени Дмитрия Рогачева </a:t>
            </a:r>
            <a:r>
              <a:rPr lang="ru-RU" sz="2000" dirty="0"/>
              <a:t>оказывается специализированная высокотехнологичная медицинская помощь детям всех субъектов Российской Федерации </a:t>
            </a:r>
            <a:endParaRPr lang="ru-RU" sz="2000" dirty="0" smtClean="0"/>
          </a:p>
          <a:p>
            <a:r>
              <a:rPr lang="ru-RU" sz="2000" dirty="0" smtClean="0"/>
              <a:t>Клиника рассчитана на 470 коек, в том числе в круглосуточном стационаре - 220, в дневном стационаре – 50 и реабилитационных 200 коек.  </a:t>
            </a:r>
          </a:p>
          <a:p>
            <a:pPr algn="just"/>
            <a:r>
              <a:rPr lang="ru-RU" sz="2000" dirty="0" smtClean="0"/>
              <a:t>Может принимать до 1700 первичных пациентов в год, в возрасте от 7 дней до 18 лет</a:t>
            </a:r>
          </a:p>
          <a:p>
            <a:pPr algn="just"/>
            <a:r>
              <a:rPr lang="ru-RU" sz="2000" dirty="0" smtClean="0"/>
              <a:t>В составе Центра предусмотрен пансионат для пребывания больных и сопровождающих их родителей, который может принимать до 150 семей.</a:t>
            </a:r>
          </a:p>
          <a:p>
            <a:pPr algn="just">
              <a:buNone/>
            </a:pPr>
            <a:endParaRPr lang="ru-RU" dirty="0" smtClean="0"/>
          </a:p>
        </p:txBody>
      </p:sp>
      <p:pic>
        <p:nvPicPr>
          <p:cNvPr id="3077" name="Picture 5" descr="C:\Users\Home\Desktop\ic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501008"/>
            <a:ext cx="2376264" cy="1875627"/>
          </a:xfrm>
          <a:prstGeom prst="rect">
            <a:avLst/>
          </a:prstGeom>
          <a:noFill/>
        </p:spPr>
      </p:pic>
      <p:pic>
        <p:nvPicPr>
          <p:cNvPr id="3078" name="Picture 6" descr="C:\Users\Home\Desktop\ico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96752"/>
            <a:ext cx="2376264" cy="1872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1969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23928" y="1052736"/>
            <a:ext cx="4248472" cy="4625775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/>
              <a:t>Одним из приоритетных направлений практической деятельности Центра  является диетологическое сопровождение и </a:t>
            </a:r>
            <a:r>
              <a:rPr lang="ru-RU" sz="2200" dirty="0" err="1" smtClean="0"/>
              <a:t>нутритивная</a:t>
            </a:r>
            <a:r>
              <a:rPr lang="ru-RU" sz="2200" dirty="0" smtClean="0"/>
              <a:t> поддержка в стационаре.</a:t>
            </a:r>
          </a:p>
          <a:p>
            <a:pPr algn="just"/>
            <a:r>
              <a:rPr lang="ru-RU" sz="2200" dirty="0" smtClean="0"/>
              <a:t>В клинике работают врачи-диетологи и медицинские сестры диетические, не   только контролирующие работу пищеблока, но и осуществляющие консультативную помощь в курируемых отделениях</a:t>
            </a:r>
            <a:r>
              <a:rPr lang="ru-RU" sz="2000" dirty="0" smtClean="0"/>
              <a:t>. </a:t>
            </a:r>
          </a:p>
        </p:txBody>
      </p:sp>
      <p:pic>
        <p:nvPicPr>
          <p:cNvPr id="1026" name="Picture 2" descr="C:\Users\note\Desktop\Фото с телефона\IMG-20150603-WA0001.jpg"/>
          <p:cNvPicPr>
            <a:picLocks noChangeAspect="1" noChangeArrowheads="1"/>
          </p:cNvPicPr>
          <p:nvPr/>
        </p:nvPicPr>
        <p:blipFill>
          <a:blip r:embed="rId2"/>
          <a:srcRect t="10780" r="14407" b="8364"/>
          <a:stretch>
            <a:fillRect/>
          </a:stretch>
        </p:blipFill>
        <p:spPr bwMode="auto">
          <a:xfrm>
            <a:off x="899592" y="1052736"/>
            <a:ext cx="2857520" cy="4625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9894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="" xmlns:a16="http://schemas.microsoft.com/office/drawing/2014/main" id="{860F1134-1F00-45FF-87A2-8AE899C4FF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5616" y="332656"/>
            <a:ext cx="7128792" cy="792088"/>
          </a:xfrm>
        </p:spPr>
        <p:txBody>
          <a:bodyPr>
            <a:normAutofit/>
          </a:bodyPr>
          <a:lstStyle/>
          <a:p>
            <a:pPr algn="ctr">
              <a:lnSpc>
                <a:spcPct val="85000"/>
              </a:lnSpc>
            </a:pPr>
            <a:r>
              <a:rPr lang="ru-RU" altLang="ru-RU" sz="2400" b="1" u="sng" dirty="0">
                <a:solidFill>
                  <a:schemeClr val="accent2"/>
                </a:solidFill>
              </a:rPr>
              <a:t>Нормативная документация, регламентирующая применение </a:t>
            </a:r>
            <a:r>
              <a:rPr lang="ru-RU" altLang="ru-RU" sz="2400" b="1" u="sng" dirty="0" smtClean="0">
                <a:solidFill>
                  <a:schemeClr val="accent2"/>
                </a:solidFill>
              </a:rPr>
              <a:t>лечебного и клинического </a:t>
            </a:r>
            <a:r>
              <a:rPr lang="ru-RU" altLang="ru-RU" sz="2400" b="1" u="sng" dirty="0">
                <a:solidFill>
                  <a:schemeClr val="accent2"/>
                </a:solidFill>
              </a:rPr>
              <a:t>питания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="" xmlns:a16="http://schemas.microsoft.com/office/drawing/2014/main" id="{AD67F7CB-8007-4CC1-9E5A-2081BB8BE4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268760"/>
            <a:ext cx="7128792" cy="5040560"/>
          </a:xfrm>
        </p:spPr>
        <p:txBody>
          <a:bodyPr>
            <a:noAutofit/>
          </a:bodyPr>
          <a:lstStyle/>
          <a:p>
            <a:pPr algn="just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</a:pPr>
            <a:r>
              <a:rPr lang="ru-RU" altLang="ru-RU" sz="1600" b="1" dirty="0">
                <a:solidFill>
                  <a:schemeClr val="accent2"/>
                </a:solidFill>
              </a:rPr>
              <a:t>Статья 39 </a:t>
            </a:r>
            <a:r>
              <a:rPr lang="ru-RU" altLang="ru-RU" sz="1600" dirty="0"/>
              <a:t>Федерального закона РФ от 21 ноября 2011 г. №323-ФЗ   «Об основах охраны здоровья граждан в РФ» - </a:t>
            </a:r>
            <a:r>
              <a:rPr lang="ru-RU" altLang="ru-RU" sz="1600" b="1" dirty="0" smtClean="0">
                <a:solidFill>
                  <a:schemeClr val="accent2"/>
                </a:solidFill>
              </a:rPr>
              <a:t>«</a:t>
            </a:r>
            <a:r>
              <a:rPr lang="ru-RU" altLang="ru-RU" sz="1600" b="1" i="1" dirty="0" smtClean="0">
                <a:solidFill>
                  <a:schemeClr val="accent2"/>
                </a:solidFill>
              </a:rPr>
              <a:t>каждый </a:t>
            </a:r>
            <a:r>
              <a:rPr lang="ru-RU" altLang="ru-RU" sz="1600" b="1" i="1" dirty="0">
                <a:solidFill>
                  <a:schemeClr val="accent2"/>
                </a:solidFill>
              </a:rPr>
              <a:t>пациент, в случае его нахождения в стационаре, имеет право на получение лечебного </a:t>
            </a:r>
            <a:r>
              <a:rPr lang="ru-RU" altLang="ru-RU" sz="1600" b="1" i="1" dirty="0" smtClean="0">
                <a:solidFill>
                  <a:schemeClr val="accent2"/>
                </a:solidFill>
              </a:rPr>
              <a:t>питания»</a:t>
            </a:r>
            <a:endParaRPr lang="ru-RU" altLang="ru-RU" sz="1600" b="1" i="1" dirty="0">
              <a:solidFill>
                <a:schemeClr val="accent2"/>
              </a:solidFill>
            </a:endParaRPr>
          </a:p>
          <a:p>
            <a:pPr algn="just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</a:pPr>
            <a:r>
              <a:rPr lang="ru-RU" altLang="ru-RU" sz="1600" b="1" i="1" dirty="0">
                <a:solidFill>
                  <a:schemeClr val="accent2"/>
                </a:solidFill>
              </a:rPr>
              <a:t>Ответственный – лечащий врач</a:t>
            </a:r>
            <a:r>
              <a:rPr lang="ru-RU" altLang="ru-RU" sz="1600" dirty="0">
                <a:solidFill>
                  <a:schemeClr val="accent2"/>
                </a:solidFill>
              </a:rPr>
              <a:t> </a:t>
            </a:r>
            <a:r>
              <a:rPr lang="ru-RU" altLang="ru-RU" sz="1600" dirty="0"/>
              <a:t>(консультация диетолога по     показаниям) </a:t>
            </a:r>
          </a:p>
          <a:p>
            <a:pPr algn="just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</a:pPr>
            <a:r>
              <a:rPr lang="ru-RU" altLang="ru-RU" sz="1600" dirty="0"/>
              <a:t>Приказ МЗ РФ от 5 августа 2003 г. №330 «О мерах по       совершенствованию лечебного питания в лечебно-профилактических учреждениях РФ» - введено положение  о совете по лечебному питанию; впервые разработана инструкция по организации в стационаре </a:t>
            </a:r>
            <a:r>
              <a:rPr lang="ru-RU" altLang="ru-RU" sz="1600" dirty="0" err="1"/>
              <a:t>нутритивной</a:t>
            </a:r>
            <a:r>
              <a:rPr lang="ru-RU" altLang="ru-RU" sz="1600" dirty="0"/>
              <a:t> поддержки </a:t>
            </a:r>
            <a:endParaRPr lang="ru-RU" altLang="ru-RU" sz="1600" dirty="0" smtClean="0"/>
          </a:p>
          <a:p>
            <a:pPr algn="just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</a:pPr>
            <a:r>
              <a:rPr lang="ru-RU" sz="1600" dirty="0" smtClean="0"/>
              <a:t>Приобретение </a:t>
            </a:r>
            <a:r>
              <a:rPr lang="ru-RU" sz="1600" dirty="0"/>
              <a:t>питательных смесей для </a:t>
            </a:r>
            <a:r>
              <a:rPr lang="ru-RU" sz="1600" dirty="0" err="1"/>
              <a:t>энтерального</a:t>
            </a:r>
            <a:r>
              <a:rPr lang="ru-RU" sz="1600" dirty="0"/>
              <a:t> питания осуществляется в соответствии с </a:t>
            </a:r>
            <a:r>
              <a:rPr lang="ru-RU" sz="1600" dirty="0" smtClean="0"/>
              <a:t>указаниями</a:t>
            </a:r>
            <a:r>
              <a:rPr lang="ru-RU" sz="1600" dirty="0"/>
              <a:t> о порядке применения бюджетной классификации РФ, утвержденными приказом Министерства финансов РФ от 21 декабря 2005 г. N 152н  по</a:t>
            </a:r>
            <a:r>
              <a:rPr lang="ru-RU" sz="1600" b="1" dirty="0"/>
              <a:t> </a:t>
            </a:r>
            <a:r>
              <a:rPr lang="ru-RU" sz="1600" b="1" dirty="0">
                <a:solidFill>
                  <a:schemeClr val="accent2"/>
                </a:solidFill>
              </a:rPr>
              <a:t>статье 340</a:t>
            </a:r>
            <a:r>
              <a:rPr lang="ru-RU" sz="1600" dirty="0"/>
              <a:t> экономической классификации расходов  "Увеличение стоимости материальных запасов»,  раздел "медикаменты и перевязочные материалы».</a:t>
            </a:r>
            <a:br>
              <a:rPr lang="ru-RU" sz="1600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altLang="ru-RU" sz="2000" dirty="0" smtClean="0"/>
              <a:t>    </a:t>
            </a: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19820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="" xmlns:a16="http://schemas.microsoft.com/office/drawing/2014/main" id="{F53F9447-E29F-40E7-8254-05238A4FC0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39752" y="332657"/>
            <a:ext cx="4320480" cy="504056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ru-RU" altLang="ru-RU" sz="2400" b="1" dirty="0">
                <a:solidFill>
                  <a:schemeClr val="accent2"/>
                </a:solidFill>
              </a:rPr>
              <a:t>Пути оптимизации питания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="" xmlns:a16="http://schemas.microsoft.com/office/drawing/2014/main" id="{DBF1C7F1-FBC5-4E15-9E9E-4CBC06B3A5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43608" y="980729"/>
            <a:ext cx="7344816" cy="1871925"/>
          </a:xfrm>
        </p:spPr>
        <p:txBody>
          <a:bodyPr>
            <a:normAutofit/>
          </a:bodyPr>
          <a:lstStyle/>
          <a:p>
            <a:pPr marL="0" indent="0" algn="just">
              <a:spcAft>
                <a:spcPct val="20000"/>
              </a:spcAft>
              <a:buClr>
                <a:schemeClr val="accent2"/>
              </a:buClr>
              <a:buNone/>
            </a:pPr>
            <a:r>
              <a:rPr lang="en-US" altLang="ru-RU" sz="2000" b="1" dirty="0">
                <a:solidFill>
                  <a:schemeClr val="accent2"/>
                </a:solidFill>
              </a:rPr>
              <a:t>I  </a:t>
            </a:r>
            <a:r>
              <a:rPr lang="ru-RU" altLang="ru-RU" sz="2000" b="1" dirty="0">
                <a:solidFill>
                  <a:schemeClr val="accent2"/>
                </a:solidFill>
              </a:rPr>
              <a:t>этап</a:t>
            </a:r>
            <a:r>
              <a:rPr lang="ru-RU" altLang="ru-RU" sz="2000" dirty="0">
                <a:solidFill>
                  <a:schemeClr val="accent2"/>
                </a:solidFill>
              </a:rPr>
              <a:t> </a:t>
            </a:r>
            <a:r>
              <a:rPr lang="ru-RU" altLang="ru-RU" sz="2000" dirty="0" smtClean="0">
                <a:solidFill>
                  <a:schemeClr val="accent2"/>
                </a:solidFill>
              </a:rPr>
              <a:t> </a:t>
            </a:r>
            <a:r>
              <a:rPr lang="ru-RU" altLang="ru-RU" sz="1800" dirty="0"/>
              <a:t>адекватное обеспечение в количественном и качественном </a:t>
            </a:r>
            <a:r>
              <a:rPr lang="ru-RU" altLang="ru-RU" sz="1800" dirty="0" smtClean="0"/>
              <a:t>отношении натуральными продуктами</a:t>
            </a:r>
          </a:p>
          <a:p>
            <a:pPr marL="0" indent="0" algn="just">
              <a:spcAft>
                <a:spcPct val="20000"/>
              </a:spcAft>
              <a:buClr>
                <a:schemeClr val="accent2"/>
              </a:buClr>
              <a:buNone/>
            </a:pPr>
            <a:r>
              <a:rPr lang="en-US" altLang="ru-RU" sz="2000" b="1" dirty="0" smtClean="0">
                <a:solidFill>
                  <a:schemeClr val="accent2"/>
                </a:solidFill>
              </a:rPr>
              <a:t>II </a:t>
            </a:r>
            <a:r>
              <a:rPr lang="ru-RU" altLang="ru-RU" sz="2000" b="1" dirty="0" smtClean="0">
                <a:solidFill>
                  <a:schemeClr val="accent2"/>
                </a:solidFill>
              </a:rPr>
              <a:t>этап</a:t>
            </a:r>
            <a:r>
              <a:rPr lang="ru-RU" altLang="ru-RU" sz="2000" dirty="0" smtClean="0">
                <a:solidFill>
                  <a:schemeClr val="accent2"/>
                </a:solidFill>
              </a:rPr>
              <a:t> </a:t>
            </a:r>
            <a:r>
              <a:rPr lang="ru-RU" altLang="ru-RU" sz="1800" dirty="0" smtClean="0"/>
              <a:t>при невозможности обеспечения пищевыми веществами и энергией за счет натуральных продуктов </a:t>
            </a:r>
            <a:r>
              <a:rPr lang="ru-RU" altLang="ru-RU" sz="1800" b="1" dirty="0" smtClean="0"/>
              <a:t>– своевременная </a:t>
            </a:r>
            <a:r>
              <a:rPr lang="ru-RU" altLang="ru-RU" sz="1800" dirty="0" smtClean="0"/>
              <a:t>организация </a:t>
            </a:r>
            <a:r>
              <a:rPr lang="ru-RU" altLang="ru-RU" sz="1800" dirty="0" err="1" smtClean="0"/>
              <a:t>нутритивной</a:t>
            </a:r>
            <a:r>
              <a:rPr lang="ru-RU" altLang="ru-RU" sz="1800" dirty="0" smtClean="0"/>
              <a:t> поддержки с использованием специализированных продуктов </a:t>
            </a:r>
            <a:endParaRPr lang="ru-RU" altLang="ru-RU" sz="1800" dirty="0"/>
          </a:p>
        </p:txBody>
      </p:sp>
      <p:sp>
        <p:nvSpPr>
          <p:cNvPr id="5124" name="Rectangle 5">
            <a:extLst>
              <a:ext uri="{FF2B5EF4-FFF2-40B4-BE49-F238E27FC236}">
                <a16:creationId xmlns="" xmlns:a16="http://schemas.microsoft.com/office/drawing/2014/main" id="{BBAA77DF-A544-40AF-9C68-97916A56F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374" y="4509402"/>
            <a:ext cx="8535171" cy="1492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SzPct val="75000"/>
            </a:pPr>
            <a:r>
              <a:rPr lang="ru-RU" altLang="ru-RU" sz="2401" dirty="0">
                <a:solidFill>
                  <a:schemeClr val="accent3"/>
                </a:solidFill>
                <a:latin typeface="+mn-lt"/>
              </a:rPr>
              <a:t>    </a:t>
            </a:r>
          </a:p>
        </p:txBody>
      </p:sp>
      <p:sp>
        <p:nvSpPr>
          <p:cNvPr id="5" name="Содержимое 1"/>
          <p:cNvSpPr txBox="1">
            <a:spLocks/>
          </p:cNvSpPr>
          <p:nvPr/>
        </p:nvSpPr>
        <p:spPr>
          <a:xfrm>
            <a:off x="827584" y="3861048"/>
            <a:ext cx="6912768" cy="2520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000" dirty="0" smtClean="0"/>
              <a:t>Индивидуальный подход, в соответствии с текущей клинической ситуацией</a:t>
            </a:r>
          </a:p>
          <a:p>
            <a:pPr algn="just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000" dirty="0" smtClean="0"/>
              <a:t>Питание должно хорошо усваиваться, минимально раздражать слизистую кишечника и быть максимально питательным</a:t>
            </a:r>
          </a:p>
          <a:p>
            <a:pPr algn="just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000" dirty="0" smtClean="0"/>
              <a:t>В состоянии аплазии и/или проведении </a:t>
            </a:r>
            <a:r>
              <a:rPr lang="ru-RU" sz="2000" dirty="0" err="1" smtClean="0"/>
              <a:t>иммуносупрессивной</a:t>
            </a:r>
            <a:r>
              <a:rPr lang="ru-RU" sz="2000" dirty="0" smtClean="0"/>
              <a:t> терапии необходимо соблюдение </a:t>
            </a:r>
            <a:r>
              <a:rPr lang="ru-RU" sz="2000" b="1" dirty="0" err="1" smtClean="0">
                <a:solidFill>
                  <a:schemeClr val="accent2"/>
                </a:solidFill>
              </a:rPr>
              <a:t>низкомикробной</a:t>
            </a:r>
            <a:r>
              <a:rPr lang="ru-RU" sz="2000" b="1" dirty="0" smtClean="0">
                <a:solidFill>
                  <a:schemeClr val="accent2"/>
                </a:solidFill>
              </a:rPr>
              <a:t> диеты </a:t>
            </a:r>
            <a:r>
              <a:rPr lang="ru-RU" sz="2000" b="1" i="1" dirty="0" smtClean="0">
                <a:solidFill>
                  <a:schemeClr val="accent2"/>
                </a:solidFill>
              </a:rPr>
              <a:t>(</a:t>
            </a:r>
            <a:r>
              <a:rPr lang="ru-RU" sz="2000" i="1" dirty="0" err="1" smtClean="0">
                <a:solidFill>
                  <a:schemeClr val="accent2"/>
                </a:solidFill>
              </a:rPr>
              <a:t>low-bacterial</a:t>
            </a:r>
            <a:r>
              <a:rPr lang="ru-RU" sz="2000" i="1" dirty="0" smtClean="0">
                <a:solidFill>
                  <a:schemeClr val="accent2"/>
                </a:solidFill>
              </a:rPr>
              <a:t> </a:t>
            </a:r>
            <a:r>
              <a:rPr lang="ru-RU" sz="2000" i="1" dirty="0" err="1" smtClean="0">
                <a:solidFill>
                  <a:schemeClr val="accent2"/>
                </a:solidFill>
              </a:rPr>
              <a:t>diet</a:t>
            </a:r>
            <a:r>
              <a:rPr lang="ru-RU" sz="2000" i="1" dirty="0" smtClean="0">
                <a:solidFill>
                  <a:schemeClr val="accent2"/>
                </a:solidFill>
              </a:rPr>
              <a:t>)</a:t>
            </a:r>
            <a:endParaRPr lang="ru-RU" sz="2000" i="1" dirty="0">
              <a:solidFill>
                <a:schemeClr val="accent2"/>
              </a:solidFill>
            </a:endParaRPr>
          </a:p>
        </p:txBody>
      </p:sp>
      <p:sp>
        <p:nvSpPr>
          <p:cNvPr id="7" name="Название 2"/>
          <p:cNvSpPr txBox="1">
            <a:spLocks/>
          </p:cNvSpPr>
          <p:nvPr/>
        </p:nvSpPr>
        <p:spPr>
          <a:xfrm>
            <a:off x="467543" y="3068960"/>
            <a:ext cx="792088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u="sng" dirty="0" smtClean="0">
                <a:solidFill>
                  <a:schemeClr val="accent2"/>
                </a:solidFill>
              </a:rPr>
              <a:t>Принципы составления рациона в </a:t>
            </a:r>
            <a:r>
              <a:rPr lang="ru-RU" sz="2400" b="1" i="1" u="sng" dirty="0" err="1" smtClean="0">
                <a:solidFill>
                  <a:schemeClr val="accent2"/>
                </a:solidFill>
              </a:rPr>
              <a:t>онкопедиатрической</a:t>
            </a:r>
            <a:r>
              <a:rPr lang="ru-RU" sz="2400" b="1" i="1" u="sng" dirty="0" smtClean="0">
                <a:solidFill>
                  <a:schemeClr val="accent2"/>
                </a:solidFill>
              </a:rPr>
              <a:t>  клинике</a:t>
            </a:r>
            <a:endParaRPr lang="ru-RU" sz="2400" b="1" i="1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7671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211960" y="1340768"/>
            <a:ext cx="3600400" cy="4968552"/>
          </a:xfrm>
        </p:spPr>
        <p:txBody>
          <a:bodyPr>
            <a:normAutofit/>
          </a:bodyPr>
          <a:lstStyle/>
          <a:p>
            <a:pPr marL="348853" indent="-285750"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1800" dirty="0"/>
              <a:t>В Центре реализована схема организации индивидуально-порционного питания, получившего название </a:t>
            </a:r>
            <a:r>
              <a:rPr lang="ru-RU" sz="1800" b="1" dirty="0">
                <a:solidFill>
                  <a:schemeClr val="accent2"/>
                </a:solidFill>
              </a:rPr>
              <a:t>«</a:t>
            </a:r>
            <a:r>
              <a:rPr lang="ru-RU" sz="1800" b="1" dirty="0" err="1">
                <a:solidFill>
                  <a:schemeClr val="accent2"/>
                </a:solidFill>
              </a:rPr>
              <a:t>таблетт</a:t>
            </a:r>
            <a:r>
              <a:rPr lang="ru-RU" sz="1800" b="1" dirty="0">
                <a:solidFill>
                  <a:schemeClr val="accent2"/>
                </a:solidFill>
              </a:rPr>
              <a:t>-питание»</a:t>
            </a:r>
            <a:r>
              <a:rPr lang="ru-RU" sz="1800" dirty="0"/>
              <a:t> </a:t>
            </a:r>
            <a:r>
              <a:rPr lang="ru-RU" sz="1800" dirty="0" smtClean="0"/>
              <a:t>(«</a:t>
            </a:r>
            <a:r>
              <a:rPr lang="ru-RU" sz="1800" dirty="0"/>
              <a:t>поднос» или «лоток»).</a:t>
            </a:r>
          </a:p>
          <a:p>
            <a:pPr marL="348853" indent="-285750"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1800" dirty="0"/>
              <a:t>Ц</a:t>
            </a:r>
            <a:r>
              <a:rPr lang="ru-RU" sz="1800" dirty="0" smtClean="0"/>
              <a:t>ивилизованный </a:t>
            </a:r>
            <a:r>
              <a:rPr lang="ru-RU" sz="1800" dirty="0"/>
              <a:t>способ организации питания с высоким уровнем гигиены, соблюдением температуры подачи блюд и удобством для пациентов, которая в полной мере отвечает санитарно-эпидемиологическим нормам и стандартам качества общественного питания.</a:t>
            </a:r>
          </a:p>
          <a:p>
            <a:pPr marL="348853" indent="-285750"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ru-RU" sz="1500" dirty="0"/>
          </a:p>
        </p:txBody>
      </p:sp>
      <p:pic>
        <p:nvPicPr>
          <p:cNvPr id="5" name="Рисунок 4" descr="F:\Rogachevskaya\Новые\IMG_09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36124"/>
            <a:ext cx="3240360" cy="245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Rogachevskaya\Новые\IMG_09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05064"/>
            <a:ext cx="324036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14240395-95BB-432B-A4B5-C12997C48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332656"/>
            <a:ext cx="5688632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 </a:t>
            </a:r>
            <a:r>
              <a:rPr lang="ru-RU" sz="2400" b="1" dirty="0">
                <a:solidFill>
                  <a:schemeClr val="accent2"/>
                </a:solidFill>
                <a:latin typeface="+mn-lt"/>
              </a:rPr>
              <a:t>НМИЦ ДГОИ им. Дмитрия </a:t>
            </a:r>
            <a:r>
              <a:rPr lang="ru-RU" sz="2400" b="1" dirty="0" smtClean="0">
                <a:solidFill>
                  <a:schemeClr val="accent2"/>
                </a:solidFill>
                <a:latin typeface="+mn-lt"/>
              </a:rPr>
              <a:t>Рогачева </a:t>
            </a:r>
            <a:endParaRPr lang="ru-RU" sz="2400" b="1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773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214810" y="1428736"/>
            <a:ext cx="3714776" cy="464347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 Пищевые рационы формируются в зависимости от заболевания пациента и доставляются  непосредственно в палату к больному. </a:t>
            </a:r>
          </a:p>
          <a:p>
            <a:pPr algn="just"/>
            <a:r>
              <a:rPr lang="ru-RU" sz="2000" dirty="0" smtClean="0"/>
              <a:t>Укомплектованные </a:t>
            </a:r>
            <a:r>
              <a:rPr lang="ru-RU" sz="2000" dirty="0" err="1" smtClean="0"/>
              <a:t>термоподносы</a:t>
            </a:r>
            <a:r>
              <a:rPr lang="ru-RU" sz="2000" dirty="0" smtClean="0"/>
              <a:t> закрываются теплоудерживающими крышками, загружаются в </a:t>
            </a:r>
            <a:r>
              <a:rPr lang="ru-RU" sz="2000" dirty="0" err="1" smtClean="0"/>
              <a:t>термоконтейнеры</a:t>
            </a:r>
            <a:r>
              <a:rPr lang="ru-RU" sz="2000" dirty="0" smtClean="0"/>
              <a:t> и развозятся по  отделениям. </a:t>
            </a:r>
          </a:p>
          <a:p>
            <a:pPr algn="just"/>
            <a:r>
              <a:rPr lang="ru-RU" sz="2000" dirty="0" smtClean="0"/>
              <a:t>Пища сохраняет свежесть и выглядит аппетитно. </a:t>
            </a:r>
            <a:endParaRPr lang="ru-RU" sz="2000" dirty="0"/>
          </a:p>
        </p:txBody>
      </p:sp>
      <p:pic>
        <p:nvPicPr>
          <p:cNvPr id="7" name="Рисунок 6" descr="F:\Rogachevskaya\Новые\IMG_096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929066"/>
            <a:ext cx="1693992" cy="214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Rogachevskaya\Новые\IMG_087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357298"/>
            <a:ext cx="358709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Rogachevskaya\Новые\IMG_096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929066"/>
            <a:ext cx="1785950" cy="214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643174" y="357166"/>
            <a:ext cx="5150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accent2"/>
                </a:solidFill>
              </a:rPr>
              <a:t>НМИЦ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</a:rPr>
              <a:t> ДГОИ им. Дмитрия Рогачева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7092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835696" y="404664"/>
            <a:ext cx="5760640" cy="5760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Современные аспекты питания (ВОЗ)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372619" y="2348880"/>
            <a:ext cx="2711549" cy="1800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Питание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79712" y="1340768"/>
            <a:ext cx="1728192" cy="8640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Основная потребность человека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3569" y="2780928"/>
            <a:ext cx="1938892" cy="93610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Социальные и экономические затруднения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63688" y="4437113"/>
            <a:ext cx="1728192" cy="93610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ВОЗ:</a:t>
            </a:r>
          </a:p>
          <a:p>
            <a:pPr algn="ctr"/>
            <a:r>
              <a:rPr lang="ru-RU" dirty="0" smtClean="0"/>
              <a:t>глобальная цель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51920" y="5373216"/>
            <a:ext cx="1728192" cy="108012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Терапия</a:t>
            </a:r>
          </a:p>
          <a:p>
            <a:pPr algn="ctr"/>
            <a:r>
              <a:rPr lang="ru-RU" dirty="0" smtClean="0"/>
              <a:t>Профилактика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868144" y="4437112"/>
            <a:ext cx="1728192" cy="93610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Заболевание: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причина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защита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76256" y="2780928"/>
            <a:ext cx="1440160" cy="93610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Маркетинг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652121" y="1340769"/>
            <a:ext cx="1728191" cy="86409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Удовольствие</a:t>
            </a:r>
          </a:p>
          <a:p>
            <a:pPr algn="ctr"/>
            <a:r>
              <a:rPr lang="ru-RU" dirty="0" smtClean="0"/>
              <a:t>Наслаждение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3117069" y="2241155"/>
            <a:ext cx="590835" cy="40765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0" idx="7"/>
          </p:cNvCxnSpPr>
          <p:nvPr/>
        </p:nvCxnSpPr>
        <p:spPr>
          <a:xfrm flipV="1">
            <a:off x="5687071" y="2204861"/>
            <a:ext cx="397097" cy="40765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0" idx="2"/>
            <a:endCxn id="14" idx="3"/>
          </p:cNvCxnSpPr>
          <p:nvPr/>
        </p:nvCxnSpPr>
        <p:spPr>
          <a:xfrm flipH="1">
            <a:off x="2622461" y="3248980"/>
            <a:ext cx="750158" cy="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8" idx="1"/>
            <a:endCxn id="10" idx="6"/>
          </p:cNvCxnSpPr>
          <p:nvPr/>
        </p:nvCxnSpPr>
        <p:spPr>
          <a:xfrm flipH="1" flipV="1">
            <a:off x="6084168" y="3248980"/>
            <a:ext cx="792088" cy="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2267744" y="3633129"/>
            <a:ext cx="1214088" cy="79817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10" idx="5"/>
            <a:endCxn id="17" idx="0"/>
          </p:cNvCxnSpPr>
          <p:nvPr/>
        </p:nvCxnSpPr>
        <p:spPr>
          <a:xfrm>
            <a:off x="5687071" y="3885447"/>
            <a:ext cx="1045169" cy="55166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10" idx="4"/>
            <a:endCxn id="16" idx="0"/>
          </p:cNvCxnSpPr>
          <p:nvPr/>
        </p:nvCxnSpPr>
        <p:spPr>
          <a:xfrm flipH="1">
            <a:off x="4716016" y="4149080"/>
            <a:ext cx="12378" cy="122413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43215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43608" y="1070691"/>
            <a:ext cx="7416824" cy="2016322"/>
          </a:xfrm>
        </p:spPr>
        <p:txBody>
          <a:bodyPr>
            <a:normAutofit fontScale="92500" lnSpcReduction="20000"/>
          </a:bodyPr>
          <a:lstStyle/>
          <a:p>
            <a:pPr marL="479822" indent="-34290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2200" dirty="0"/>
              <a:t>В связи с длительным пребыванием пациентов стационаре,  в Центре  разработано меню на две  недели, рассчитанное на 6 приемов (3 основных, 3 дополнительных</a:t>
            </a:r>
            <a:r>
              <a:rPr lang="ru-RU" sz="2200" dirty="0" smtClean="0"/>
              <a:t>) </a:t>
            </a:r>
            <a:endParaRPr lang="ru-RU" sz="2200" dirty="0"/>
          </a:p>
          <a:p>
            <a:pPr marL="479822" indent="-34290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2200" dirty="0"/>
              <a:t>Применяются следующие виды диет по Певзнеру: 4, 5, 11, </a:t>
            </a:r>
            <a:r>
              <a:rPr lang="ru-RU" sz="2200" dirty="0" err="1"/>
              <a:t>аглиадиновая</a:t>
            </a:r>
            <a:r>
              <a:rPr lang="ru-RU" sz="2200" dirty="0"/>
              <a:t>, для детей первого года жизни (продукты прикорма п</a:t>
            </a:r>
            <a:r>
              <a:rPr lang="en-US" sz="2200" dirty="0"/>
              <a:t>/</a:t>
            </a:r>
            <a:r>
              <a:rPr lang="ru-RU" sz="2200" dirty="0"/>
              <a:t>п</a:t>
            </a:r>
            <a:r>
              <a:rPr lang="ru-RU" sz="2200" dirty="0" smtClean="0"/>
              <a:t>)</a:t>
            </a:r>
          </a:p>
          <a:p>
            <a:pPr marL="479822" indent="-34290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2200" dirty="0" smtClean="0"/>
              <a:t>Индивидуальные рационы </a:t>
            </a:r>
            <a:endParaRPr lang="ru-RU" sz="2200" dirty="0"/>
          </a:p>
          <a:p>
            <a:pPr algn="just"/>
            <a:endParaRPr lang="ru-RU" dirty="0"/>
          </a:p>
        </p:txBody>
      </p:sp>
      <p:pic>
        <p:nvPicPr>
          <p:cNvPr id="7" name="Рисунок 6" descr="F:\Rogachevskaya\Новые\IMG_09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286124"/>
            <a:ext cx="2214578" cy="206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Rogachevskaya\Новые\IMG_09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571876"/>
            <a:ext cx="2214578" cy="206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5436AEAB-A793-4B29-A128-AB03E65A3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448" y="404664"/>
            <a:ext cx="5987872" cy="576115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+mn-lt"/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  <a:latin typeface="+mn-lt"/>
              </a:rPr>
              <a:t>НМИЦ</a:t>
            </a:r>
            <a:r>
              <a:rPr lang="en-US" sz="2400" b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ru-RU" sz="2400" b="1" dirty="0">
                <a:solidFill>
                  <a:schemeClr val="accent2"/>
                </a:solidFill>
                <a:latin typeface="+mn-lt"/>
              </a:rPr>
              <a:t>ДГОИ им. Дмитрия Рогачева</a:t>
            </a:r>
            <a:r>
              <a:rPr lang="ru-RU" sz="24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38914" name="Picture 2" descr="C:\Users\Note\Desktop\IMG_12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857628"/>
            <a:ext cx="2786082" cy="20716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068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419872" y="1268760"/>
            <a:ext cx="4752528" cy="5232075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500" dirty="0" smtClean="0"/>
              <a:t>Меню всесезонное, с круглогодичным применением в рационе широкого ассортимента овощей и фруктов. </a:t>
            </a:r>
          </a:p>
          <a:p>
            <a:pPr algn="just"/>
            <a:r>
              <a:rPr lang="ru-RU" sz="3500" dirty="0" smtClean="0"/>
              <a:t>Широко используются напитки из свежезамороженных ягод, из шиповника. </a:t>
            </a:r>
          </a:p>
          <a:p>
            <a:pPr algn="just"/>
            <a:r>
              <a:rPr lang="ru-RU" sz="3500" dirty="0" smtClean="0"/>
              <a:t>При закупках отдается предпочтение продуктам, обогащенным </a:t>
            </a:r>
            <a:r>
              <a:rPr lang="ru-RU" sz="3500" dirty="0" err="1" smtClean="0"/>
              <a:t>микронутриентами</a:t>
            </a:r>
            <a:r>
              <a:rPr lang="ru-RU" sz="3500" dirty="0" smtClean="0"/>
              <a:t>. </a:t>
            </a:r>
          </a:p>
          <a:p>
            <a:pPr algn="just"/>
            <a:r>
              <a:rPr lang="ru-RU" sz="3500" dirty="0" smtClean="0"/>
              <a:t>Мы отошли от традиционного применения томат-пасты, заменив на мякоть томатов, блюда диеты №4 готовим на </a:t>
            </a:r>
            <a:r>
              <a:rPr lang="ru-RU" sz="3500" dirty="0" err="1" smtClean="0"/>
              <a:t>безлактозном</a:t>
            </a:r>
            <a:r>
              <a:rPr lang="ru-RU" sz="3500" dirty="0" smtClean="0"/>
              <a:t> молоке.</a:t>
            </a:r>
          </a:p>
          <a:p>
            <a:pPr algn="just"/>
            <a:r>
              <a:rPr lang="ru-RU" sz="3500" dirty="0" smtClean="0"/>
              <a:t>При </a:t>
            </a:r>
            <a:r>
              <a:rPr lang="ru-RU" sz="3500" dirty="0" err="1" smtClean="0"/>
              <a:t>аглиадиновой</a:t>
            </a:r>
            <a:r>
              <a:rPr lang="ru-RU" sz="3500" dirty="0" smtClean="0"/>
              <a:t> диете, ребенок получает весь ассортимент продуктов (вплоть до кондитерских изделий).</a:t>
            </a:r>
          </a:p>
          <a:p>
            <a:pPr algn="just"/>
            <a:endParaRPr lang="ru-RU" sz="3500" dirty="0" smtClean="0"/>
          </a:p>
          <a:p>
            <a:pPr algn="just"/>
            <a:endParaRPr lang="ru-RU" sz="3500" dirty="0" smtClean="0"/>
          </a:p>
          <a:p>
            <a:pPr algn="just"/>
            <a:endParaRPr lang="ru-RU" sz="3500" dirty="0" smtClean="0"/>
          </a:p>
          <a:p>
            <a:pPr algn="just"/>
            <a:endParaRPr lang="ru-RU" dirty="0"/>
          </a:p>
        </p:txBody>
      </p:sp>
      <p:pic>
        <p:nvPicPr>
          <p:cNvPr id="7" name="Рисунок 6" descr="F:\Rogachevskaya\Новые\IMG_09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2530540" cy="223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Rogachevskaya\Новые\IMG_09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717032"/>
            <a:ext cx="25305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620985" y="357166"/>
            <a:ext cx="5150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accent2"/>
                </a:solidFill>
              </a:rPr>
              <a:t>НМИЦ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</a:rPr>
              <a:t> ДГОИ им. Дмитрия Рогачева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54865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>
            <a:extLst>
              <a:ext uri="{FF2B5EF4-FFF2-40B4-BE49-F238E27FC236}">
                <a16:creationId xmlns="" xmlns:a16="http://schemas.microsoft.com/office/drawing/2014/main" id="{A836595B-145A-4B07-A04E-D82DD10CA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485900" y="-452438"/>
            <a:ext cx="6172200" cy="53578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kumimoji="0" lang="ru-RU" dirty="0">
                <a:ea typeface="+mj-ea"/>
                <a:cs typeface="Arial" pitchFamily="34" charset="0"/>
              </a:rPr>
              <a:t>    </a:t>
            </a:r>
          </a:p>
        </p:txBody>
      </p:sp>
      <p:sp>
        <p:nvSpPr>
          <p:cNvPr id="9219" name="Содержимое 2">
            <a:extLst>
              <a:ext uri="{FF2B5EF4-FFF2-40B4-BE49-F238E27FC236}">
                <a16:creationId xmlns="" xmlns:a16="http://schemas.microsoft.com/office/drawing/2014/main" id="{505FE6E5-0598-4D58-A05A-D220C69A7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261222"/>
            <a:ext cx="7272808" cy="916221"/>
          </a:xfr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1725" b="1" i="1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>
                <a:solidFill>
                  <a:schemeClr val="accent2"/>
                </a:solidFill>
              </a:rPr>
              <a:t>Анализ фактического питания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1800" b="1" dirty="0">
                <a:solidFill>
                  <a:schemeClr val="accent2"/>
                </a:solidFill>
              </a:rPr>
              <a:t> </a:t>
            </a:r>
            <a:r>
              <a:rPr lang="ru-RU" sz="1800" dirty="0">
                <a:solidFill>
                  <a:schemeClr val="accent2"/>
                </a:solidFill>
              </a:rPr>
              <a:t>(</a:t>
            </a:r>
            <a:r>
              <a:rPr lang="ru-RU" sz="1800" i="1" dirty="0">
                <a:solidFill>
                  <a:schemeClr val="accent2"/>
                </a:solidFill>
              </a:rPr>
              <a:t>проводился в течение двух недель, ежедневно)</a:t>
            </a:r>
          </a:p>
        </p:txBody>
      </p:sp>
      <p:graphicFrame>
        <p:nvGraphicFramePr>
          <p:cNvPr id="5" name="Объект 8">
            <a:extLst>
              <a:ext uri="{FF2B5EF4-FFF2-40B4-BE49-F238E27FC236}">
                <a16:creationId xmlns="" xmlns:a16="http://schemas.microsoft.com/office/drawing/2014/main" id="{63B8AF5E-E727-453B-97C3-B8318C7EB8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83913479"/>
              </p:ext>
            </p:extLst>
          </p:nvPr>
        </p:nvGraphicFramePr>
        <p:xfrm>
          <a:off x="527939" y="1484784"/>
          <a:ext cx="3279940" cy="29260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{D7AC3CCA-C797-4891-BE02-D94E43425B78}</a:tableStyleId>
              </a:tblPr>
              <a:tblGrid>
                <a:gridCol w="4244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609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45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088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Дата/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Время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Вес ребенка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Блюдо (с подробным указанием состава) или продукт. Указать примерный вес порции или объем.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Стул (качество, объем)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6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6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6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26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26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26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26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826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826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826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826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826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826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826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826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826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826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826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826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826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826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307" marR="34307" marT="0" marB="0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</a:tbl>
          </a:graphicData>
        </a:graphic>
      </p:graphicFrame>
      <p:pic>
        <p:nvPicPr>
          <p:cNvPr id="4" name="Picture 2" descr="F:\НОДГО 2015\MEMO0002.JPG">
            <a:extLst>
              <a:ext uri="{FF2B5EF4-FFF2-40B4-BE49-F238E27FC236}">
                <a16:creationId xmlns="" xmlns:a16="http://schemas.microsoft.com/office/drawing/2014/main" id="{55D9254E-326F-49E2-9126-B0DF9D3D3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795" y="3061087"/>
            <a:ext cx="3279940" cy="31274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45CDA96-665E-4FA2-88A1-AF8CCBC03714}"/>
              </a:ext>
            </a:extLst>
          </p:cNvPr>
          <p:cNvSpPr txBox="1"/>
          <p:nvPr/>
        </p:nvSpPr>
        <p:spPr>
          <a:xfrm>
            <a:off x="4599079" y="2276872"/>
            <a:ext cx="3850218" cy="337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объем </a:t>
            </a:r>
            <a:r>
              <a:rPr lang="ru-RU" sz="2000" dirty="0" smtClean="0"/>
              <a:t>питания </a:t>
            </a:r>
            <a:r>
              <a:rPr lang="ru-RU" sz="2000" dirty="0"/>
              <a:t>(% от предлагаемого   лечебного рациона);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 обеспечение потребности в энергии и белке за  счет лечебного рациона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объем и вид проводимой </a:t>
            </a:r>
            <a:r>
              <a:rPr lang="ru-RU" sz="2000" dirty="0" err="1"/>
              <a:t>нутритивной</a:t>
            </a:r>
            <a:r>
              <a:rPr lang="ru-RU" sz="2000" dirty="0"/>
              <a:t> поддержки 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 динамика </a:t>
            </a:r>
            <a:r>
              <a:rPr lang="ru-RU" sz="2000" dirty="0" err="1"/>
              <a:t>нутритивного</a:t>
            </a:r>
            <a:r>
              <a:rPr lang="ru-RU" sz="2000" dirty="0"/>
              <a:t> статуса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ru-RU" sz="135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45A4553-659C-4BE0-81DE-FE0CAAB6D794}"/>
              </a:ext>
            </a:extLst>
          </p:cNvPr>
          <p:cNvSpPr txBox="1"/>
          <p:nvPr/>
        </p:nvSpPr>
        <p:spPr>
          <a:xfrm>
            <a:off x="3995936" y="1484785"/>
            <a:ext cx="4453361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defRPr/>
            </a:pPr>
            <a:r>
              <a:rPr lang="ru-RU" sz="2000" i="1" dirty="0"/>
              <a:t>Оценивались следующие показатели</a:t>
            </a:r>
            <a:r>
              <a:rPr lang="ru-RU" sz="2300" i="1" dirty="0"/>
              <a:t>:</a:t>
            </a:r>
            <a:endParaRPr lang="ru-RU" sz="2300" b="1" i="1" dirty="0">
              <a:ln w="1905"/>
              <a:solidFill>
                <a:schemeClr val="accent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xmlns="" val="40912269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344816" cy="64807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700" b="1" dirty="0">
                <a:solidFill>
                  <a:schemeClr val="accent2"/>
                </a:solidFill>
              </a:rPr>
              <a:t>ВЫВОДЫ </a:t>
            </a:r>
            <a:r>
              <a:rPr lang="ru-RU" sz="2200" b="1" dirty="0">
                <a:solidFill>
                  <a:schemeClr val="accent2"/>
                </a:solidFill>
              </a:rPr>
              <a:t>из собственного </a:t>
            </a:r>
            <a:r>
              <a:rPr lang="ru-RU" sz="2200" b="1" dirty="0" smtClean="0">
                <a:solidFill>
                  <a:schemeClr val="accent2"/>
                </a:solidFill>
              </a:rPr>
              <a:t>опыта. Анализ фактического питания.</a:t>
            </a:r>
            <a:endParaRPr lang="ru-RU" sz="2200" b="1" dirty="0">
              <a:solidFill>
                <a:schemeClr val="accent2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124744"/>
            <a:ext cx="7200800" cy="5400600"/>
          </a:xfrm>
        </p:spPr>
        <p:txBody>
          <a:bodyPr>
            <a:noAutofit/>
          </a:bodyPr>
          <a:lstStyle/>
          <a:p>
            <a:pPr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+mj-lt"/>
              </a:rPr>
              <a:t> Б</a:t>
            </a:r>
            <a:r>
              <a:rPr lang="ru-RU" sz="2000" dirty="0" smtClean="0">
                <a:latin typeface="+mj-lt"/>
              </a:rPr>
              <a:t>ольшинство пациентов </a:t>
            </a:r>
            <a:r>
              <a:rPr lang="ru-RU" sz="2000" dirty="0">
                <a:latin typeface="+mj-lt"/>
              </a:rPr>
              <a:t>получают 50% и менее от объема предлагаемого лечебного рациона.</a:t>
            </a:r>
          </a:p>
          <a:p>
            <a:pPr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latin typeface="+mj-lt"/>
              </a:rPr>
              <a:t> В связи со сниженным объемом потребления, выявлен выраженный дефицит </a:t>
            </a:r>
            <a:r>
              <a:rPr lang="ru-RU" sz="2000" dirty="0">
                <a:latin typeface="+mj-lt"/>
              </a:rPr>
              <a:t>поступления </a:t>
            </a:r>
            <a:r>
              <a:rPr lang="ru-RU" sz="2000" dirty="0" smtClean="0">
                <a:latin typeface="+mj-lt"/>
              </a:rPr>
              <a:t>нутриентов и энергии,   </a:t>
            </a:r>
            <a:r>
              <a:rPr lang="ru-RU" sz="2000" dirty="0">
                <a:latin typeface="+mj-lt"/>
              </a:rPr>
              <a:t>что является фактором риска развития тяжелых </a:t>
            </a:r>
            <a:r>
              <a:rPr lang="ru-RU" sz="2000" dirty="0" err="1">
                <a:latin typeface="+mj-lt"/>
              </a:rPr>
              <a:t>нутритивных</a:t>
            </a:r>
            <a:r>
              <a:rPr lang="ru-RU" sz="2000" dirty="0">
                <a:latin typeface="+mj-lt"/>
              </a:rPr>
              <a:t> нарушений.</a:t>
            </a:r>
          </a:p>
          <a:p>
            <a:pPr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+mj-lt"/>
              </a:rPr>
              <a:t>Коррекция рациона с помощью натуральных продуктов не всегда эффективна у данной категории пациентов вследствие особенностей  пищевого поведения, о чем свидетельствует динамика </a:t>
            </a:r>
            <a:r>
              <a:rPr lang="ru-RU" sz="2000" dirty="0" err="1">
                <a:latin typeface="+mj-lt"/>
              </a:rPr>
              <a:t>нутритивного</a:t>
            </a:r>
            <a:r>
              <a:rPr lang="ru-RU" sz="2000" dirty="0">
                <a:latin typeface="+mj-lt"/>
              </a:rPr>
              <a:t> статуса</a:t>
            </a:r>
          </a:p>
          <a:p>
            <a:pPr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+mj-lt"/>
              </a:rPr>
              <a:t>Большинство пациентов онкологического профиля, получающие противоопухолевую терапию, нуждаются в назначении </a:t>
            </a:r>
            <a:r>
              <a:rPr lang="ru-RU" sz="2000" b="1" dirty="0">
                <a:solidFill>
                  <a:schemeClr val="accent2"/>
                </a:solidFill>
                <a:latin typeface="+mj-lt"/>
              </a:rPr>
              <a:t>превентивной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нутритивной</a:t>
            </a:r>
            <a:r>
              <a:rPr lang="ru-RU" sz="2000" dirty="0">
                <a:latin typeface="+mj-lt"/>
              </a:rPr>
              <a:t> поддержки. </a:t>
            </a:r>
          </a:p>
          <a:p>
            <a:pPr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+mj-lt"/>
              </a:rPr>
              <a:t>Для уменьшения числа повторных госпитализаций необходимо </a:t>
            </a:r>
            <a:r>
              <a:rPr lang="ru-RU" sz="2000" dirty="0" smtClean="0">
                <a:latin typeface="+mj-lt"/>
              </a:rPr>
              <a:t>продолжение </a:t>
            </a:r>
            <a:r>
              <a:rPr lang="ru-RU" sz="2000" dirty="0" err="1" smtClean="0">
                <a:latin typeface="+mj-lt"/>
              </a:rPr>
              <a:t>энтерального</a:t>
            </a:r>
            <a:r>
              <a:rPr lang="ru-RU" sz="2000" dirty="0" smtClean="0">
                <a:latin typeface="+mj-lt"/>
              </a:rPr>
              <a:t> питания        </a:t>
            </a:r>
          </a:p>
          <a:p>
            <a:pPr algn="ctr">
              <a:buClr>
                <a:schemeClr val="accent6">
                  <a:lumMod val="50000"/>
                </a:schemeClr>
              </a:buClr>
              <a:buNone/>
              <a:defRPr/>
            </a:pPr>
            <a:r>
              <a:rPr lang="ru-RU" sz="2000" b="1" u="sng" dirty="0" smtClean="0">
                <a:solidFill>
                  <a:schemeClr val="accent2"/>
                </a:solidFill>
                <a:latin typeface="+mj-lt"/>
              </a:rPr>
              <a:t>на амбулаторном этапе!</a:t>
            </a:r>
            <a:endParaRPr lang="ru-RU" sz="2000" b="1" u="sng" dirty="0">
              <a:solidFill>
                <a:schemeClr val="accent2"/>
              </a:solidFill>
              <a:latin typeface="+mj-lt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ru-RU" sz="1425" dirty="0">
              <a:latin typeface="+mj-lt"/>
            </a:endParaRPr>
          </a:p>
          <a:p>
            <a:pPr marL="0" indent="0">
              <a:buNone/>
            </a:pPr>
            <a:r>
              <a:rPr lang="ru-RU" sz="1500" b="1" i="1" dirty="0">
                <a:latin typeface="Calibri" charset="0"/>
              </a:rPr>
              <a:t>     </a:t>
            </a:r>
            <a:endParaRPr lang="ru-RU" sz="1500" b="1" i="1" dirty="0"/>
          </a:p>
          <a:p>
            <a:pPr marL="342900" indent="-342900">
              <a:buFont typeface="+mj-lt"/>
              <a:buAutoNum type="arabicPeriod"/>
              <a:defRPr/>
            </a:pPr>
            <a:endParaRPr lang="ru-RU" sz="1500" b="1" i="1" dirty="0"/>
          </a:p>
          <a:p>
            <a:pPr marL="342900" indent="-342900">
              <a:buFont typeface="+mj-lt"/>
              <a:buAutoNum type="arabicPeriod"/>
              <a:defRPr/>
            </a:pPr>
            <a:endParaRPr lang="ru-RU" sz="1500" b="1" i="1" dirty="0"/>
          </a:p>
        </p:txBody>
      </p:sp>
    </p:spTree>
    <p:extLst>
      <p:ext uri="{BB962C8B-B14F-4D97-AF65-F5344CB8AC3E}">
        <p14:creationId xmlns:p14="http://schemas.microsoft.com/office/powerpoint/2010/main" xmlns="" val="359539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Заголовок 6">
            <a:extLst>
              <a:ext uri="{FF2B5EF4-FFF2-40B4-BE49-F238E27FC236}">
                <a16:creationId xmlns="" xmlns:a16="http://schemas.microsoft.com/office/drawing/2014/main" id="{F313EDB6-714D-4890-B862-96E183F4F6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9632" y="364805"/>
            <a:ext cx="7344816" cy="759939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500" b="1" dirty="0"/>
              <a:t>Если ребенок не получает адекватное питание естественным путем?</a:t>
            </a:r>
            <a:endParaRPr lang="ru-RU" altLang="ru-RU" sz="2500" dirty="0"/>
          </a:p>
        </p:txBody>
      </p:sp>
      <p:sp>
        <p:nvSpPr>
          <p:cNvPr id="3" name="Содержимое 2">
            <a:extLst>
              <a:ext uri="{FF2B5EF4-FFF2-40B4-BE49-F238E27FC236}">
                <a16:creationId xmlns="" xmlns:a16="http://schemas.microsoft.com/office/drawing/2014/main" id="{5A08AB70-3229-437F-A42A-B53EEFE8D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574" y="3212976"/>
            <a:ext cx="7146794" cy="815398"/>
          </a:xfrm>
        </p:spPr>
        <p:txBody>
          <a:bodyPr rtlCol="0">
            <a:normAutofit fontScale="25000" lnSpcReduction="20000"/>
          </a:bodyPr>
          <a:lstStyle/>
          <a:p>
            <a:pPr marL="63104" indent="-63104" algn="just">
              <a:buNone/>
              <a:defRPr/>
            </a:pPr>
            <a:r>
              <a:rPr lang="ru-RU" sz="8000" b="1" dirty="0"/>
              <a:t>Нутритивная поддержка (НП)</a:t>
            </a:r>
            <a:r>
              <a:rPr lang="ru-RU" sz="8000" b="1" dirty="0">
                <a:solidFill>
                  <a:schemeClr val="accent1"/>
                </a:solidFill>
              </a:rPr>
              <a:t> </a:t>
            </a:r>
            <a:r>
              <a:rPr lang="ru-RU" sz="8000" dirty="0">
                <a:solidFill>
                  <a:schemeClr val="accent1"/>
                </a:solidFill>
              </a:rPr>
              <a:t>– </a:t>
            </a:r>
            <a:r>
              <a:rPr lang="ru-RU" sz="8000" i="1" dirty="0"/>
              <a:t>это процесс обеспечения организма пищевыми веществами (нутриентами) с помощью методов, отличных от обычного приема пищи.</a:t>
            </a:r>
          </a:p>
          <a:p>
            <a:pPr marL="63104" indent="-63104" algn="just">
              <a:buNone/>
              <a:defRPr/>
            </a:pPr>
            <a:endParaRPr lang="ru-RU" sz="6000" i="1" dirty="0">
              <a:solidFill>
                <a:schemeClr val="accent2"/>
              </a:solidFill>
            </a:endParaRPr>
          </a:p>
          <a:p>
            <a:pPr marL="63104" indent="-63104" algn="just">
              <a:buNone/>
              <a:defRPr/>
            </a:pPr>
            <a:r>
              <a:rPr lang="ru-RU" sz="7200" b="1" i="1" u="sng" dirty="0"/>
              <a:t>Основные принципы</a:t>
            </a:r>
          </a:p>
          <a:p>
            <a:pPr marL="63104" indent="-63104" algn="just">
              <a:buNone/>
              <a:defRPr/>
            </a:pPr>
            <a:r>
              <a:rPr lang="ru-RU" sz="6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6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60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9699" name="Picture 2" descr="http://i.ytimg.com/vi/8DfcJlmQBLU/maxresdefault.jpg">
            <a:extLst>
              <a:ext uri="{FF2B5EF4-FFF2-40B4-BE49-F238E27FC236}">
                <a16:creationId xmlns="" xmlns:a16="http://schemas.microsoft.com/office/drawing/2014/main" id="{96D6BCF8-3105-4DDB-8E6B-C28680B99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35265"/>
            <a:ext cx="2304256" cy="182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4">
            <a:extLst>
              <a:ext uri="{FF2B5EF4-FFF2-40B4-BE49-F238E27FC236}">
                <a16:creationId xmlns="" xmlns:a16="http://schemas.microsoft.com/office/drawing/2014/main" id="{6AF84E7D-37A9-490C-8E17-852BDF346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412776"/>
            <a:ext cx="468052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chemeClr val="tx1"/>
                </a:solidFill>
              </a:rPr>
              <a:t>НЕ ХОЧУ… </a:t>
            </a:r>
            <a:r>
              <a:rPr lang="ru-RU" altLang="ru-RU" sz="1400" dirty="0">
                <a:solidFill>
                  <a:schemeClr val="tx1"/>
                </a:solidFill>
              </a:rPr>
              <a:t>(психологические проблемы)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chemeClr val="tx1"/>
                </a:solidFill>
              </a:rPr>
              <a:t>НЕ МОГУ… </a:t>
            </a:r>
            <a:r>
              <a:rPr lang="ru-RU" altLang="ru-RU" sz="1400" dirty="0">
                <a:solidFill>
                  <a:schemeClr val="tx1"/>
                </a:solidFill>
              </a:rPr>
              <a:t>(дисфагия, при опухолях головы и шеи)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chemeClr val="tx1"/>
                </a:solidFill>
              </a:rPr>
              <a:t>НЕ ДОЛЖЕН… </a:t>
            </a:r>
            <a:r>
              <a:rPr lang="ru-RU" altLang="ru-RU" sz="1400" dirty="0">
                <a:solidFill>
                  <a:schemeClr val="tx1"/>
                </a:solidFill>
              </a:rPr>
              <a:t>(о. панкреатит)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chemeClr val="tx1"/>
                </a:solidFill>
              </a:rPr>
              <a:t>Обычное питание не удовлетворяет возросших потребностей… </a:t>
            </a:r>
            <a:r>
              <a:rPr lang="ru-RU" altLang="ru-RU" sz="1400" dirty="0">
                <a:solidFill>
                  <a:schemeClr val="tx1"/>
                </a:solidFill>
              </a:rPr>
              <a:t>(онкология, оперативное вмешательство)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i="1" dirty="0">
                <a:solidFill>
                  <a:schemeClr val="tx1"/>
                </a:solidFill>
              </a:rPr>
              <a:t> (</a:t>
            </a:r>
            <a:r>
              <a:rPr lang="en-US" altLang="ru-RU" sz="1200" b="1" i="1" dirty="0">
                <a:solidFill>
                  <a:schemeClr val="tx1"/>
                </a:solidFill>
              </a:rPr>
              <a:t>A  </a:t>
            </a:r>
            <a:r>
              <a:rPr lang="en-US" altLang="ru-RU" sz="1200" b="1" i="1" dirty="0" err="1">
                <a:solidFill>
                  <a:schemeClr val="tx1"/>
                </a:solidFill>
              </a:rPr>
              <a:t>Wretlind</a:t>
            </a:r>
            <a:r>
              <a:rPr lang="en-US" altLang="ru-RU" sz="1200" b="1" i="1" dirty="0">
                <a:solidFill>
                  <a:schemeClr val="tx1"/>
                </a:solidFill>
              </a:rPr>
              <a:t> </a:t>
            </a:r>
            <a:r>
              <a:rPr lang="en-US" altLang="ru-RU" sz="1050" b="1" i="1" dirty="0">
                <a:solidFill>
                  <a:schemeClr val="tx1"/>
                </a:solidFill>
              </a:rPr>
              <a:t>)</a:t>
            </a:r>
            <a:endParaRPr lang="hr-HR" altLang="ru-RU" sz="105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50479EE-5043-44E3-B6AE-1F6137969616}"/>
              </a:ext>
            </a:extLst>
          </p:cNvPr>
          <p:cNvSpPr/>
          <p:nvPr/>
        </p:nvSpPr>
        <p:spPr>
          <a:xfrm>
            <a:off x="737574" y="4581129"/>
            <a:ext cx="7362818" cy="2100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Aft>
                <a:spcPct val="20000"/>
              </a:spcAft>
              <a:buFont typeface="Wingdings 3" charset="2"/>
              <a:buChar char=""/>
              <a:defRPr/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своевременность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(проще предупредить, чем лечить!)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lnSpc>
                <a:spcPct val="95000"/>
              </a:lnSpc>
              <a:spcAft>
                <a:spcPct val="20000"/>
              </a:spcAft>
              <a:buFont typeface="Wingdings 3" charset="2"/>
              <a:buChar char=""/>
              <a:defRPr/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оптимальность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 стабилизации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нутритивного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статуса возможности самостоятельно принимать пищу)</a:t>
            </a: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адекватность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(соответствие питания энергетическим и пластическим потребностям организма, сбалансированность по составу питательных веществ – </a:t>
            </a:r>
            <a:r>
              <a:rPr lang="ru-RU" b="1" dirty="0">
                <a:solidFill>
                  <a:schemeClr val="accent2"/>
                </a:solidFill>
              </a:rPr>
              <a:t>правильный подбор питательных смесей</a:t>
            </a:r>
            <a:r>
              <a:rPr lang="ru-RU" b="1" dirty="0" smtClean="0">
                <a:solidFill>
                  <a:schemeClr val="accent2"/>
                </a:solidFill>
              </a:rPr>
              <a:t>!)</a:t>
            </a:r>
          </a:p>
          <a:p>
            <a:pPr algn="r">
              <a:defRPr/>
            </a:pPr>
            <a:r>
              <a:rPr lang="ru-RU" altLang="ru-RU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altLang="ru-RU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 </a:t>
            </a:r>
            <a:r>
              <a:rPr lang="en-US" altLang="ru-RU" sz="14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Wretlind</a:t>
            </a:r>
            <a:r>
              <a:rPr lang="ru-RU" altLang="ru-RU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en-US" altLang="ru-RU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sz="1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115452"/>
            <a:ext cx="1266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104" indent="-63104" algn="just">
              <a:buNone/>
              <a:defRPr/>
            </a:pPr>
            <a:r>
              <a:rPr lang="ru-RU" b="1" i="1" u="sng" dirty="0"/>
              <a:t>Показания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946" name="Rectangle 3">
            <a:extLst>
              <a:ext uri="{FF2B5EF4-FFF2-40B4-BE49-F238E27FC236}">
                <a16:creationId xmlns="" xmlns:a16="http://schemas.microsoft.com/office/drawing/2014/main" id="{5E2AE495-6805-45A3-808D-EEF98C4AC4C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2017713"/>
            <a:ext cx="8421688" cy="4114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6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7651" name="Text Box 15">
            <a:extLst>
              <a:ext uri="{FF2B5EF4-FFF2-40B4-BE49-F238E27FC236}">
                <a16:creationId xmlns="" xmlns:a16="http://schemas.microsoft.com/office/drawing/2014/main" id="{9AB21370-C3F3-46DF-B43A-22BB6BDEE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9717" y="500906"/>
            <a:ext cx="6670675" cy="1631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500" b="1" dirty="0">
                <a:solidFill>
                  <a:schemeClr val="tx1"/>
                </a:solidFill>
              </a:rPr>
              <a:t>Нутритивная поддержка   (парентеральное</a:t>
            </a:r>
            <a:r>
              <a:rPr lang="en-US" altLang="ru-RU" sz="2500" b="1" dirty="0">
                <a:solidFill>
                  <a:schemeClr val="tx1"/>
                </a:solidFill>
              </a:rPr>
              <a:t>/</a:t>
            </a:r>
            <a:r>
              <a:rPr lang="ru-RU" altLang="ru-RU" sz="2500" b="1" dirty="0" err="1">
                <a:solidFill>
                  <a:schemeClr val="tx1"/>
                </a:solidFill>
              </a:rPr>
              <a:t>энтеральное</a:t>
            </a:r>
            <a:r>
              <a:rPr lang="ru-RU" altLang="ru-RU" sz="2500" b="1" dirty="0">
                <a:solidFill>
                  <a:schemeClr val="tx1"/>
                </a:solidFill>
              </a:rPr>
              <a:t> питание)        -  </a:t>
            </a:r>
            <a:r>
              <a:rPr lang="ru-RU" altLang="ru-RU" sz="2500" b="1" dirty="0">
                <a:solidFill>
                  <a:schemeClr val="accent2"/>
                </a:solidFill>
              </a:rPr>
              <a:t>обязательный компонент лечения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500" b="1" dirty="0">
                <a:solidFill>
                  <a:schemeClr val="accent2"/>
                </a:solidFill>
              </a:rPr>
              <a:t>онкологических больных!</a:t>
            </a:r>
          </a:p>
        </p:txBody>
      </p:sp>
      <p:sp>
        <p:nvSpPr>
          <p:cNvPr id="7172" name="Text Box 16">
            <a:extLst>
              <a:ext uri="{FF2B5EF4-FFF2-40B4-BE49-F238E27FC236}">
                <a16:creationId xmlns="" xmlns:a16="http://schemas.microsoft.com/office/drawing/2014/main" id="{951B1BF6-8CC4-43A3-96FC-6EC3E7DF0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85" y="2466469"/>
            <a:ext cx="7191375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400" b="1" dirty="0" err="1">
                <a:latin typeface="Comic Sans MS" panose="030F0702030302020204" pitchFamily="66" charset="0"/>
              </a:rPr>
              <a:t>Braunschweig</a:t>
            </a:r>
            <a:r>
              <a:rPr lang="en-US" altLang="ru-RU" sz="1400" b="1" dirty="0">
                <a:latin typeface="Comic Sans MS" panose="030F0702030302020204" pitchFamily="66" charset="0"/>
              </a:rPr>
              <a:t> CL et al. Enteral compared with parenteral nutrition: a </a:t>
            </a:r>
            <a:r>
              <a:rPr lang="en-US" altLang="ru-RU" sz="1400" b="1" dirty="0" err="1">
                <a:latin typeface="Comic Sans MS" panose="030F0702030302020204" pitchFamily="66" charset="0"/>
              </a:rPr>
              <a:t>metaanalysis</a:t>
            </a:r>
            <a:r>
              <a:rPr lang="en-US" altLang="ru-RU" sz="1400" b="1" dirty="0">
                <a:latin typeface="Comic Sans MS" panose="030F0702030302020204" pitchFamily="66" charset="0"/>
              </a:rPr>
              <a:t>. </a:t>
            </a:r>
            <a:r>
              <a:rPr lang="ru-RU" altLang="ru-RU" sz="1400" b="1" dirty="0" err="1">
                <a:latin typeface="Comic Sans MS" panose="030F0702030302020204" pitchFamily="66" charset="0"/>
              </a:rPr>
              <a:t>Am</a:t>
            </a:r>
            <a:r>
              <a:rPr lang="ru-RU" altLang="ru-RU" sz="1400" b="1" dirty="0">
                <a:latin typeface="Comic Sans MS" panose="030F0702030302020204" pitchFamily="66" charset="0"/>
              </a:rPr>
              <a:t> J </a:t>
            </a:r>
            <a:r>
              <a:rPr lang="ru-RU" altLang="ru-RU" sz="1400" b="1" dirty="0" err="1">
                <a:latin typeface="Comic Sans MS" panose="030F0702030302020204" pitchFamily="66" charset="0"/>
              </a:rPr>
              <a:t>Clin</a:t>
            </a:r>
            <a:r>
              <a:rPr lang="ru-RU" altLang="ru-RU" sz="1400" b="1" dirty="0">
                <a:latin typeface="Comic Sans MS" panose="030F0702030302020204" pitchFamily="66" charset="0"/>
              </a:rPr>
              <a:t> </a:t>
            </a:r>
            <a:r>
              <a:rPr lang="ru-RU" altLang="ru-RU" sz="1400" b="1" dirty="0" err="1">
                <a:latin typeface="Comic Sans MS" panose="030F0702030302020204" pitchFamily="66" charset="0"/>
              </a:rPr>
              <a:t>Nutr</a:t>
            </a:r>
            <a:r>
              <a:rPr lang="ru-RU" altLang="ru-RU" sz="1400" b="1" dirty="0">
                <a:latin typeface="Comic Sans MS" panose="030F0702030302020204" pitchFamily="66" charset="0"/>
              </a:rPr>
              <a:t>. 2001;74:534. </a:t>
            </a:r>
            <a:endParaRPr lang="en-US" altLang="ru-RU" sz="1400" b="1" dirty="0">
              <a:latin typeface="Comic Sans MS" panose="030F0702030302020204" pitchFamily="66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400" b="1" dirty="0">
                <a:latin typeface="Comic Sans MS" panose="030F0702030302020204" pitchFamily="66" charset="0"/>
              </a:rPr>
              <a:t>Griffiths AM et al. </a:t>
            </a:r>
            <a:r>
              <a:rPr lang="en-US" altLang="ru-RU" sz="1400" b="1" dirty="0" err="1">
                <a:latin typeface="Comic Sans MS" panose="030F0702030302020204" pitchFamily="66" charset="0"/>
              </a:rPr>
              <a:t>Metaanalysis</a:t>
            </a:r>
            <a:r>
              <a:rPr lang="en-US" altLang="ru-RU" sz="1400" b="1" dirty="0">
                <a:latin typeface="Comic Sans MS" panose="030F0702030302020204" pitchFamily="66" charset="0"/>
              </a:rPr>
              <a:t> of enteral nutrition as primary treatment of active Crohn's </a:t>
            </a:r>
            <a:r>
              <a:rPr lang="en-US" altLang="ru-RU" sz="1400" b="1" dirty="0" err="1">
                <a:latin typeface="Comic Sans MS" panose="030F0702030302020204" pitchFamily="66" charset="0"/>
              </a:rPr>
              <a:t>dsaese</a:t>
            </a:r>
            <a:r>
              <a:rPr lang="en-US" altLang="ru-RU" sz="1400" b="1" dirty="0">
                <a:latin typeface="Comic Sans MS" panose="030F0702030302020204" pitchFamily="66" charset="0"/>
              </a:rPr>
              <a:t>. </a:t>
            </a:r>
            <a:r>
              <a:rPr lang="ru-RU" altLang="ru-RU" sz="1400" b="1" dirty="0" err="1">
                <a:latin typeface="Comic Sans MS" panose="030F0702030302020204" pitchFamily="66" charset="0"/>
              </a:rPr>
              <a:t>Gastroenterology</a:t>
            </a:r>
            <a:r>
              <a:rPr lang="ru-RU" altLang="ru-RU" sz="1400" b="1" dirty="0">
                <a:latin typeface="Comic Sans MS" panose="030F0702030302020204" pitchFamily="66" charset="0"/>
              </a:rPr>
              <a:t> 1995;108:1056. </a:t>
            </a:r>
            <a:endParaRPr lang="en-US" altLang="ru-RU" sz="1400" b="1" dirty="0">
              <a:latin typeface="Comic Sans MS" panose="030F0702030302020204" pitchFamily="66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400" b="1" dirty="0" err="1">
                <a:latin typeface="Comic Sans MS" panose="030F0702030302020204" pitchFamily="66" charset="0"/>
              </a:rPr>
              <a:t>Heys</a:t>
            </a:r>
            <a:r>
              <a:rPr lang="en-US" altLang="ru-RU" sz="1400" b="1" dirty="0">
                <a:latin typeface="Comic Sans MS" panose="030F0702030302020204" pitchFamily="66" charset="0"/>
              </a:rPr>
              <a:t> SD et al. Enteral nutritional supplementation with key nutrients in patients with critical illness and cancer. A meta-analysis of </a:t>
            </a:r>
            <a:r>
              <a:rPr lang="en-US" altLang="ru-RU" sz="1400" b="1" dirty="0" err="1">
                <a:latin typeface="Comic Sans MS" panose="030F0702030302020204" pitchFamily="66" charset="0"/>
              </a:rPr>
              <a:t>randomised</a:t>
            </a:r>
            <a:r>
              <a:rPr lang="en-US" altLang="ru-RU" sz="1400" b="1" dirty="0">
                <a:latin typeface="Comic Sans MS" panose="030F0702030302020204" pitchFamily="66" charset="0"/>
              </a:rPr>
              <a:t> controlled clinical trials. Ann </a:t>
            </a:r>
            <a:r>
              <a:rPr lang="en-US" altLang="ru-RU" sz="1400" b="1" dirty="0" err="1">
                <a:latin typeface="Comic Sans MS" panose="030F0702030302020204" pitchFamily="66" charset="0"/>
              </a:rPr>
              <a:t>Surg</a:t>
            </a:r>
            <a:r>
              <a:rPr lang="en-US" altLang="ru-RU" sz="1400" b="1" dirty="0">
                <a:latin typeface="Comic Sans MS" panose="030F0702030302020204" pitchFamily="66" charset="0"/>
              </a:rPr>
              <a:t> 1999;229:467.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400" b="1" dirty="0">
                <a:latin typeface="Comic Sans MS" panose="030F0702030302020204" pitchFamily="66" charset="0"/>
              </a:rPr>
              <a:t>Lewis SJ et al. Early enteral feeding versus "nil by mouth" after gastrointestinal surgery: a systematic review and meta-analysis of controlled trials. </a:t>
            </a:r>
            <a:r>
              <a:rPr lang="ru-RU" altLang="ru-RU" sz="1400" b="1" dirty="0" err="1">
                <a:latin typeface="Comic Sans MS" panose="030F0702030302020204" pitchFamily="66" charset="0"/>
              </a:rPr>
              <a:t>Br</a:t>
            </a:r>
            <a:r>
              <a:rPr lang="ru-RU" altLang="ru-RU" sz="1400" b="1" dirty="0">
                <a:latin typeface="Comic Sans MS" panose="030F0702030302020204" pitchFamily="66" charset="0"/>
              </a:rPr>
              <a:t> </a:t>
            </a:r>
            <a:r>
              <a:rPr lang="ru-RU" altLang="ru-RU" sz="1400" b="1" dirty="0" err="1">
                <a:latin typeface="Comic Sans MS" panose="030F0702030302020204" pitchFamily="66" charset="0"/>
              </a:rPr>
              <a:t>Med</a:t>
            </a:r>
            <a:r>
              <a:rPr lang="ru-RU" altLang="ru-RU" sz="1400" b="1" dirty="0">
                <a:latin typeface="Comic Sans MS" panose="030F0702030302020204" pitchFamily="66" charset="0"/>
              </a:rPr>
              <a:t> J 2001;323:7733. </a:t>
            </a:r>
            <a:endParaRPr lang="en-US" altLang="ru-RU" sz="1400" b="1" dirty="0">
              <a:latin typeface="Comic Sans MS" panose="030F0702030302020204" pitchFamily="66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400" b="1" dirty="0">
                <a:latin typeface="Comic Sans MS" panose="030F0702030302020204" pitchFamily="66" charset="0"/>
              </a:rPr>
              <a:t>Peter JV et al: A </a:t>
            </a:r>
            <a:r>
              <a:rPr lang="en-US" altLang="ru-RU" sz="1400" b="1" dirty="0" err="1">
                <a:latin typeface="Comic Sans MS" panose="030F0702030302020204" pitchFamily="66" charset="0"/>
              </a:rPr>
              <a:t>metaanalysis</a:t>
            </a:r>
            <a:r>
              <a:rPr lang="en-US" altLang="ru-RU" sz="1400" b="1" dirty="0">
                <a:latin typeface="Comic Sans MS" panose="030F0702030302020204" pitchFamily="66" charset="0"/>
              </a:rPr>
              <a:t> of treatment outcome of early enteral vs early parenteral nutrition. </a:t>
            </a:r>
            <a:r>
              <a:rPr lang="ru-RU" altLang="ru-RU" sz="1400" b="1" dirty="0" err="1">
                <a:latin typeface="Comic Sans MS" panose="030F0702030302020204" pitchFamily="66" charset="0"/>
              </a:rPr>
              <a:t>Crit</a:t>
            </a:r>
            <a:r>
              <a:rPr lang="ru-RU" altLang="ru-RU" sz="1400" b="1" dirty="0">
                <a:latin typeface="Comic Sans MS" panose="030F0702030302020204" pitchFamily="66" charset="0"/>
              </a:rPr>
              <a:t> </a:t>
            </a:r>
            <a:r>
              <a:rPr lang="ru-RU" altLang="ru-RU" sz="1400" b="1" dirty="0" err="1">
                <a:latin typeface="Comic Sans MS" panose="030F0702030302020204" pitchFamily="66" charset="0"/>
              </a:rPr>
              <a:t>Care</a:t>
            </a:r>
            <a:r>
              <a:rPr lang="ru-RU" altLang="ru-RU" sz="1400" b="1" dirty="0">
                <a:latin typeface="Comic Sans MS" panose="030F0702030302020204" pitchFamily="66" charset="0"/>
              </a:rPr>
              <a:t> </a:t>
            </a:r>
            <a:r>
              <a:rPr lang="ru-RU" altLang="ru-RU" sz="1400" b="1" dirty="0" err="1">
                <a:latin typeface="Comic Sans MS" panose="030F0702030302020204" pitchFamily="66" charset="0"/>
              </a:rPr>
              <a:t>Med</a:t>
            </a:r>
            <a:r>
              <a:rPr lang="ru-RU" altLang="ru-RU" sz="1400" b="1" dirty="0">
                <a:latin typeface="Comic Sans MS" panose="030F0702030302020204" pitchFamily="66" charset="0"/>
              </a:rPr>
              <a:t> 2005;33:213. </a:t>
            </a:r>
          </a:p>
          <a:p>
            <a:pPr fontAlgn="auto"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SzPct val="115000"/>
              <a:defRPr/>
            </a:pPr>
            <a:r>
              <a:rPr lang="en-US" altLang="ru-RU" sz="1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ASPEN </a:t>
            </a:r>
            <a:r>
              <a:rPr lang="en-US" altLang="ru-RU" sz="1400" b="1" dirty="0">
                <a:latin typeface="Comic Sans MS" panose="030F0702030302020204" pitchFamily="66" charset="0"/>
              </a:rPr>
              <a:t>Clinical Guidelines: Nutrition Support 2009</a:t>
            </a:r>
            <a:endParaRPr lang="ru-RU" altLang="ru-RU" sz="1400" b="1" dirty="0">
              <a:latin typeface="Comic Sans MS" panose="030F0702030302020204" pitchFamily="66" charset="0"/>
            </a:endParaRPr>
          </a:p>
          <a:p>
            <a:pPr fontAlgn="auto"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SzPct val="115000"/>
              <a:defRPr/>
            </a:pPr>
            <a:endParaRPr lang="ru-RU" altLang="ru-RU" sz="1200" b="1" dirty="0">
              <a:latin typeface="Comic Sans MS" panose="030F0702030302020204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4" name="Rectangle 2">
            <a:extLst>
              <a:ext uri="{FF2B5EF4-FFF2-40B4-BE49-F238E27FC236}">
                <a16:creationId xmlns="" xmlns:a16="http://schemas.microsoft.com/office/drawing/2014/main" id="{216259D5-1E5C-4DAD-A5AA-14D58FD3618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85646" y="548531"/>
            <a:ext cx="5778642" cy="432197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Методы и этапы проведения НП</a:t>
            </a:r>
            <a:endParaRPr lang="en-US" sz="24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057795" name="Rectangle 3">
            <a:extLst>
              <a:ext uri="{FF2B5EF4-FFF2-40B4-BE49-F238E27FC236}">
                <a16:creationId xmlns="" xmlns:a16="http://schemas.microsoft.com/office/drawing/2014/main" id="{5779539C-DDCC-4629-8001-D2CC8AB0BDD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1340768"/>
            <a:ext cx="7056784" cy="4176464"/>
          </a:xfrm>
        </p:spPr>
        <p:txBody>
          <a:bodyPr rtlCol="0">
            <a:normAutofit lnSpcReduction="10000"/>
          </a:bodyPr>
          <a:lstStyle/>
          <a:p>
            <a:pPr marL="0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ru-RU" sz="1500" dirty="0"/>
          </a:p>
          <a:p>
            <a:pPr marL="352425" indent="-352425"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  <a:defRPr/>
            </a:pPr>
            <a:r>
              <a:rPr lang="ru-RU" sz="2200" dirty="0"/>
              <a:t>Коррекция диеты</a:t>
            </a:r>
          </a:p>
          <a:p>
            <a:pPr marL="352425" indent="-352425"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  <a:defRPr/>
            </a:pPr>
            <a:r>
              <a:rPr lang="ru-RU" sz="2200" dirty="0"/>
              <a:t>Специализированное лечебное питание в виде напитков, дополнение к обычной диете</a:t>
            </a:r>
            <a:endParaRPr lang="hr-HR" sz="2200" dirty="0"/>
          </a:p>
          <a:p>
            <a:pPr marL="352425" indent="-352425"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  <a:defRPr/>
            </a:pPr>
            <a:r>
              <a:rPr lang="ru-RU" sz="2200" dirty="0"/>
              <a:t>Зондовое питание в ночное время, дополняющее обычную диету</a:t>
            </a:r>
            <a:endParaRPr lang="hr-HR" sz="2200" dirty="0"/>
          </a:p>
          <a:p>
            <a:pPr marL="352425" indent="-352425"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  <a:defRPr/>
            </a:pPr>
            <a:r>
              <a:rPr lang="ru-RU" sz="2200" dirty="0"/>
              <a:t>Постоянное зондовое питание </a:t>
            </a:r>
          </a:p>
          <a:p>
            <a:pPr marL="352425" indent="-352425"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  <a:defRPr/>
            </a:pPr>
            <a:r>
              <a:rPr lang="ru-RU" sz="2200" dirty="0"/>
              <a:t>Парентеральное питание в сочетании с </a:t>
            </a:r>
            <a:r>
              <a:rPr lang="ru-RU" sz="2200" dirty="0" err="1"/>
              <a:t>энтеральным</a:t>
            </a:r>
            <a:r>
              <a:rPr lang="ru-RU" sz="2200" dirty="0"/>
              <a:t> питанием или без него</a:t>
            </a:r>
          </a:p>
          <a:p>
            <a:pPr marL="0" indent="0">
              <a:lnSpc>
                <a:spcPct val="80000"/>
              </a:lnSpc>
              <a:buClr>
                <a:schemeClr val="accent2"/>
              </a:buClr>
              <a:buNone/>
              <a:defRPr/>
            </a:pPr>
            <a:endParaRPr lang="en-US" sz="2200" dirty="0"/>
          </a:p>
          <a:p>
            <a:pPr marL="0" indent="0" algn="r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 </a:t>
            </a:r>
            <a:r>
              <a:rPr lang="en-US" sz="17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Koletzko B. Nutritional support in children and adolescents. In: </a:t>
            </a:r>
            <a:r>
              <a:rPr lang="en-US" sz="17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Sobotka</a:t>
            </a:r>
            <a:r>
              <a:rPr lang="en-US" sz="17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L </a:t>
            </a:r>
            <a:r>
              <a:rPr lang="ru-RU" sz="17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    </a:t>
            </a:r>
            <a:r>
              <a:rPr lang="en-US" sz="17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(</a:t>
            </a:r>
            <a:r>
              <a:rPr lang="en-US" sz="17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ed</a:t>
            </a:r>
            <a:r>
              <a:rPr lang="en-US" sz="17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), Basics in clinical nutrition 3rd Ed. Galen Prague 2004;pp 439-</a:t>
            </a:r>
            <a:r>
              <a:rPr lang="ru-RU" sz="17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4</a:t>
            </a:r>
            <a:r>
              <a:rPr lang="en-US" sz="17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62</a:t>
            </a:r>
            <a:endParaRPr lang="ru-RU" sz="1700" i="1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  <a:p>
            <a:pPr marL="0" indent="0">
              <a:lnSpc>
                <a:spcPct val="95000"/>
              </a:lnSpc>
              <a:spcAft>
                <a:spcPct val="20000"/>
              </a:spcAft>
              <a:buNone/>
              <a:defRPr/>
            </a:pPr>
            <a:endParaRPr lang="en-US" sz="1650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9900" y="457200"/>
            <a:ext cx="5064348" cy="4318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/>
                </a:solidFill>
                <a:cs typeface="Arial" panose="020B0604020202020204" pitchFamily="34" charset="0"/>
              </a:rPr>
              <a:t>Смесь это ….</a:t>
            </a:r>
          </a:p>
        </p:txBody>
      </p:sp>
      <p:pic>
        <p:nvPicPr>
          <p:cNvPr id="16388" name="Picture 4" descr="https://encrypted-tbn0.gstatic.com/images?q=tbn:ANd9GcQXmoDq1WXUoW9ll21itmont9rZbcz83aTYqiHICJb9BjaUB71i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15835" y="1395137"/>
            <a:ext cx="1771427" cy="1373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s://encrypted-tbn1.gstatic.com/images?q=tbn:ANd9GcReMedhe4xA2vDSZjnxhMzF3PYacsu6TT86PiWYWdFCFXvRdsXfniUXsrh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5500" y="1366843"/>
            <a:ext cx="1747820" cy="1373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s://encrypted-tbn0.gstatic.com/images?q=tbn:ANd9GcTMrvJpQy0AuAcVashGq5w1kzgLYX8Jaq3yJKkfKx0ns19y1yTn_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22294" y="2983076"/>
            <a:ext cx="1771428" cy="1477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https://encrypted-tbn1.gstatic.com/images?q=tbn:ANd9GcTSgxdtJ2Yl2Yd8RB4Mk93cbHq6OGR_y8XSN4KddcD7E4GsfYz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5501" y="2947086"/>
            <a:ext cx="1771427" cy="1477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data:image/jpeg;base64,/9j/4AAQSkZJRgABAQAAAQABAAD/2wCEAAkGBxQTEhQUEhQWFBUUFBcYFhQYFRYVGBUUFRYWFxUVFxQYHCggGBolHBQVITEhJSkrLi4uFx8zODMsNygtLiwBCgoKDg0OGxAQGywkHyQsLCwsLCwsLCwsLCwsLCwsLCwsLCwsLCwsLCwsLCwsLCwsLCwsLCwsLCwsLCwsLCwsLP/AABEIAOsA1gMBEQACEQEDEQH/xAAcAAABBQEBAQAAAAAAAAAAAAACAQMEBQYABwj/xAA6EAABAwIEAwYEBQMEAwEAAAABAAIRAyEEEjFBBVFhBhMicYGRMqGx8BRCwdHhI1LxBxViokNygiT/xAAbAQACAwEBAQAAAAAAAAAAAAABAgADBAUGB//EADQRAAICAQMDAgQFAwQDAQAAAAABAhEDEiExBEFREyIFYYHwFDJxkcGhsdEjQuHxBlJiFf/aAAwDAQACEQMRAD8ARrV55nsA4ShSOAQGo7KgER7Y1so01yNFp8AFyFDA3RGCDUCB5ghRDs6lEOBKKAG0JxWOKChNKAAhTQsg4AAoKC96KQUiM6SmHQOQoDWd3aBLCDEtksUKAFQIAUQiAFQgop81LJYuVQFggK1lRxQGQOZCg0KAVAjmJwxzMcSTmbf3so537TkwzV1uiPFbmk4bwWiwB1Yg+GSXGGD1XWwdNjgrnv8ArwX5c+WXtxr9uTO9pDTpOZ3bg4PBJy3AM7dFnz4YJ+3g7XQY5ZYv1I1Xn+fmVDMeJvp81S+ntWjRl6RJe3kmNcDos8oOPJhcWuQgEgA2tKIGOBqIo4CoCgmoAHAwoC2GGKWCxC1SyAFQYGQgEHMoGhFAgkqBBglEguRAFihpUJYQYgCwgOigBmFoYqELUowVKmXGAPvmjGLk6QuTJGEXKXCI+MxdNhyh2c7kWA6CdVZLEl+V2cGf/kGNSqMbRZUcY19NpEyLEReCsdNZRuhyx6nq/UiqHcbV/phmYnQ5HRFrkn5LrQmktLf0dUejww/1HOvqjLcWrS/NmaSdm6N8kZNN9js4I6YVT+vLK6o4C2p5zoovBJz4b2+QDcSQbEo6Uymck9mX2DxgjxuAtP8AHmqJYIN80ZpdNJ/lQbOINIF4lUPE0SfRzXG5Z0MG9wzBpI5gSPkko588kYum6Y6MPGuqRsXXfAWVAFiqEChABxaoEZe1Sx0xohEYHIoGxciFgsIBQFhCmgDUKGhSyC5EAWLkUslnBqgGyMGrUwhIUQOmSJjcR6FBbFWfEsuNwfcqv9jqOd4AankJPqE+t9keI6r4d1HTtpq15QVPB1qRIq03sm7cwImOiXJCqs7/AP41BrI9SrYm4h7RShwlz/cDzTw3ftPWQUnktPZGbxfh+ERcgnWf2WhXwdFTvnkrKj1akZsk9wcMC5wa0FztgBJPQAK3Q3simOSuXx3ZrcB2QrvpmpULaDWkCKhLXEHlaBqj+GdXJ0LL4xihNQgnK/G5b1+AYSmBJfAEuf4arSBrGU2vbRXehjSutv3MS+JdVPx8lvFr9xjCcWdhg6pRltOYaz4g6dyD0VOTAq1JV4r+RckI9S1DK7l3fFGswXH6NdzadZjW1HNBA+IOB5Hn0WeeFqdSSZx8nTzxJzhLZfQmv7P0KozUnZdrGRI1EbKyXR4pq1sU4/iGSPO5V4zs3Vb8MPHSx9llydBOO8dzbj6/HLnYqHsLSQRBGoWJpp0zammrQDigMgMqA1iEBAlieShBcnNQFihvJAgWRQFiIBFhQAoapYLDyoCkQU1uLLLrhPZqrVMkd23m4G/kN1px9JKe8tkYeo6/Hi43fyNFheyFFvxuc/8A6j2C1R6PGudzm5PimWX5UkXlHDsYMrGho5AQr1CK2SMMpzm7k7KXtRhO8bAY55LXAER4TFjJ6rJ1WFyapG34fk9PKp3Vf2PM8fwfFMiaLj5Q76KiOKS2Z7bD1nSzW01/YiUezOKrOAyd0CJz1PC2Oc8+i1Y+nl/u2XzK8/xDBjj7Zau1Ldkyl2fwtIDvC+tVgk07NpHkMzZd81oShHZK38+P6GKWTPlt7Ri+/wDu/Z0SOHOfmcyhSp0fhLhEg9ATfrqjFZJcbL78i5FhxxTm3Lx2ZNrcUN2trkvAzVMx/p8mtNiLTIaEjml+V7+e1/z9NhYdMn7pY/bwq/N82uP3ZVVawFKreo2qS1rnPacpaTH9Jm3PRK8jS4e/f/CNUcOvJHZOKtpJ73/9MgM4g3xEiGMiGn4qjxa86TvyCnrf7mtu3z/UaXRt1FPd8vtFFX/uLjU7ychDpEbXkBo2VTtu2DJCEceirXz5/U9B7IcaeyiH5m/16szVdkH/ACdm/SEVkp1aPE9TWDqJYu12n+pquN9qsNhhFR2Yxo2D8yVZPOo7JWUzzwg6bFdhaVZrKgZmDwHA6GDdCeKE6bidHHnnFbSMtxKjle4ZS0TYdPNcfNjcZvajsYZ6oreyE4FUmhA5UA2KEABAIACzIEoUKACyKAsWEAWJmRJQDnqUNRoeyPDi6p3j2eFolpIsSdxzXc6XE09b+hy/iGdRhoi92bRbjhnKN0QFxVMsngZIbIVbTY6dFB2l4kaIDWMLi74nD/xt/uKSHtnZ1fh/TLM25SquF5fg81xeLz05ql/dB39P+pmdUdNyfr0TyyR2vjsj12PFonWNLW1vtSRFr8QEhrnDLaMsyB581NdlTwSXuS3+YWN4nFOo3w5s2VpE58n5i49RZVyySktPb77hw9JU1J8VfyvsQ6uPDnDvAe7awBrM0SR8OYgXv8oScfMvhicV7Xu3u/7jmJxk+L460zmEltNgbAaAd9L9FFa4/ckcSXte0fHdu+WVVVwIBJJfJLuUbeuqKaVDSTd9l8isxdSZOmqvxquTl9VkcladJB1+MZg1oNg0NAP5RvA5zuosFPUz551mqOSV8vz/AASsC11VzWC7nQ0E7dPJVSjuc9KeSdcs+geFUm06FOk0z3bGtnyELYkqpHoowcKQ1xThveN1v5aKjPgWRUa8HUem+DHVqBa4g2IXDnFxdM7UZqStDZYkHsQtQJYJCgTg1QlihAARcoCgZKIdgHKBBlEh6xSbAAAiABA2XqDx8nbbCUAIUkiIEqtxa3QyBlLq8jlD2l7ONxV87mPyloIJgg827qrKlLdcnU+H/EpdLtSau/n9GYLiPYGuwDu8j41MkE9YNgqHk0vdHpMXx7BO9Vog4PsliqlUhzSwjxF5vDW6lrRd7uQAV+FLJ9/2HzfFOnhBNO1xXzfl8JeWy24hwzD4SkK9JpqVQ4Bza4ZUEHVxH5HX0N+ivlUIuUFx+jMvT5s/V5fRyOo06cLX0XlfPgqMc+mHUsVkphtR3ipMbYR8XTMTNkkmlU+b7GvEpSjPp03aW0n98FRiWtLjDXNDyclxJbJ+ODE/sq+fr97l+tqKuSbXP612K2tTI0vI2+hUUfAssqZV1qkSroqzl58ijaIWBoh73FxIAGw1J09FpyS0xSXJ4zqV6uTf9z0f/TvAUi7vHDO5jobMQBscvNYpZ4wluWdH0UI3N7tHq+FqN235q6GSEuGa52S581aIiv43w8VGyIzDf9Fk6rAskduTT0ud43T4M6/hdSJhct9LkSujpLqoXVkWphnDUKl45ItWWLGXNS0WJ2DCFBsFQIJcpRKsHOUaDSFaFCBBAB6sF6jg8cKiQRyAVyIQjRLEAj1StqPIW2wHws83B8IdWZjEsxTapfQpvybsc9jmu6taXeDyBXPUssZe2G36r+xXJ5NVpbfT/JA4pji+o15DKZDXNIu+pY+Om1sQJAub6abrepbRyWlfPnng9J0eFrDpdu6fhK+G38vovmYfjdTx1KTslOnTcS2lTbAcTdpMb39JVcpuXbbwtj0fTKoxyK5Skt5SfHn77lS6q57bWZT5WDc5j3KFN/oi16cbpbuX8fwivfUgEDX6+iZJFE5yX5mIXyBsfaydIx5XclKx6rhaL4d3cEBoc3MYJ/vbP0TSm69uxQ+iWV+92y04dw3BvEFxpukQDYOPmLe6wZcvUR3W6Muf4VGLVq18mbbgHBTT0EDnzWGWSUnZRljjgqRq8HTuA42VmHI9VSdGDJsrRYtEdRzXZxZG9mZuRS3MVdyyXpRFxTssRfpCVyrgsjHVyVNd5cTLVgyKUm9jVBKK5OoYJpu4Iwww/wBxJ5pL8oTuH097KPBjsC6jIVmI4e2TCzywLsa4dQ+5DfgCqXiZes6GXYcjZVvGyxZExosPJLpY+pM4JWiHqoXqDx4qJDlCHFB8EGyFmkvI6YCEUmOUvHuK90CRmOWS8taXZAGzceoWXPJr8jDCVzUa/VmEw3HKhlxdSptBc9ziA6oCYJa0E77EA3T4sk1FVL9V3+n2j2s+ixUlFSlaSVbRry/++DHVak5zlJJJOYmYnWetxuoqR1J0pqKfC4Iv4h2QifDIMczePQfqrHEyqa1t1uQXc9+StXhGWXLk+QWOuCUa8FcW7UpfsTM2Uwd9uv2VU23sbYaY7+RxteLJKstlVae5sOy/bB1ICnV8bBofzNHTmOiz5MV7xOT1vw5S98dn/T/g9Lw1VhaH5gWuEjqCqFCK90n9Dzs1JPTW5KFRsSTrtBW/HkxQVtlOmV7INldu0/JWfi4eGBwkKa7dwUV1cPmTRLyRK7AZIMhWaozWzHXzRWVauyyN70aFHuMvfKjaGSGspSVZZaFa0plEVtDgpXuEXDyDX4Dr0WEQB6qSUWqoWM5p3ZCHCQVT+GTNH4to3ZK67OAcSpYUKiA4qEBeFVOFjRGyqnGSLCm45wcVrhzmHQlpIzAaSN1h6nFJ+6JfgnCLuSMVx3sllDnNc7LBNhmJdaxFpmNlXjmofn/c9R0HxRUoV8ue3/Bi8cwgQ2WsJu0kTLbCWzO+60xmpHYjpk92nLyVNXoVfEzZb/Le5He7ca/urEY5yTprkQWMzPTkj2B+WWq7+Q7MG5VbW1GlZKeqT27DzDEkpGuyNMJP80hWTMj0S/IO3LezPR+w/Eand5Xi0ywxcA6jylZss+yPP9fgjqtfU2rHzeZSLS9zktVsPNaroxtWVtgPrtGrh7hJKUUrtDKEn2IdTiLRv8lkeencTQunl3GcPjKdV2Vxhx+E8+i29Pnjm9s+ezBkxTxrUuBHUoMFPpcZUwarVkllIbq7SkUuTBDgCULDTZzDOyK3RGqObSvf2Q00Ry2Gqrp0QbsZKjVwtxzBGu+qWEr2fkLQasEEQsIJBP7fuhuMmkgHtGpEwNY+Q3UcVy0Mm6pCgTtCNIG67kLG12NEGPXrYWWLqephi9q5NGKE5bmV4jwOm8uOSMxk2idpgaLkTllu1Z18XUySS8FDjOxNDWPZRdXmj3LlmU+UQqnYWjzhH/8ARyh1RfYfw3Y/DzDwIixLo+hVkOtyt9gym0vaifS7OYC4ySW21N+q1x6jUK59SqYR4LgWm1GfVF5GWLL1TX5g/wAFhWZu7pNDgLG5HqEG2HVnlWuW3ceoY2QO7Y1p0mNesHRZZt3skVyxKL9zbH6dWpN3+yrqd8lcljrZAVHE2L3HzKVxvltgUkuEkC6yKxIGtjNasGiSYVigBW2VNTGTUDmmwuDpJVsIVuaoY/bTNFg8aXtk67q5Nvkw5cSg6RYYWrJurMa33M2RbbD9So3ZWSa7FSUhn8TAQ1Oh9FsT8YEHIPpsaDSUlMe0jYvdAJXQk6VnJSt0BQmATqb/ALIRW1sbJVtIcBRTbEaFCKAN1qgaCSYQlJR3Y8IuTpFHiePgGGifPksr6ht7I6eP4e2rbIHEO0bgPCI2lV5OonWxpw/DoXuQzjnuIIAJ5xcfyuXNzbut/Pcu9HHFNXsOvzkfylUMoqeNM5lN8eJynoyfLA5x7I7ubmTJR/DpvcHq+ERMS1vMeu8dU3oR7F2OU2yvoU8sudv9P3WuENK3Nbd+1Bv6JyL5kcOOaItGqiHaWkQMLTLDA5HT+ErhfBW/cqZLbisr203kBz9JBGUnZzogaqLp5N09v1M/ouUHOO6X3suRMXjiwS6mWszR3xINIm8Q9skzEWHJP+FpW3sWYulU3Slcq/Kvzfs6S+rKo8bLwAxjpIJmIblaJJB9D8tUno+DVL4Zo3lJfzb+QDHCpcuzE3jl6KKKK5YpYtmqOrQAYg6gEdDFvZO0LhnGaUo8Msezz3OJYGnSZ5IQTbpFHXKMY6rLYnqras59itcToio7g27jgYTrZNp8i6kuA8rQCReFNktgW2wG4h+wgJd2M4xXJs8TTzNjnHtN1snHUqOXjlplY7CYrOc6I6qN0FKznOhCUklZEr2MdxvHl7yAbLBKTm7PQ9HgjCCbW5UlpmZUo23tQj2yL/5QaTAm1wBlLbA22BJ1OniCpePfYDqW7Q9h8a5gOcOcegSvYrlgU37eB0cQJjwmPSymlsX8NXcF+IceQ+ZTLH5CsMV8yMxoF9TzPVOopcF/Ox1Q23KIYo57DlL8ri0C5DSYjyTLHJq0iKS1abV/qHXwZYGOqBzGuuXRIa22rtAbxH1VywVTlx99yqOdT1Rx02u18v8ATmgaPFsMCW0SS5gd4stODoC8ZmudObLEwJcIBtFqnCG0U9u5U8OeW+RqnW1v9tmlxz3pcop3dpXFgL6YfSAcGtrONUucZJdcwYnlNvYeq62S+u50H0cITaUnGe28EoqvHn+pU4jiQq0iHRULLsawZKNFrh4obaak239VTcn+Zffyo1YZ41kvG3H/ANm95Sa4339v7EfF457yDWfdlNoY3KDLbQ23/EkyUk7lz2NWFY4JxxLltt338/uRWcSyOEOMfFM3b0j79FPS2tGSedZG4Trx9/5Nr2Q4GzFUnOdVJDXkQBeHQ4TOhuRpsllTe557Vk6H/R5XKb8P/BqcNwGlRBDHVJcL+ISQPIWVfqaHUVuUZOonmpyrYJ/CWgHKDmj4SVrxpuPuVPwVPI7+RXuxJaLAW15qKbrYfQm9xwV2PbMwm9rW4tSixg4gZSGpe1IsS3tisDyOSNMDcUzeStVnJOCgQaiWQ0BrH1ctNx6JM7qI+COrIkYOsSXT1WSPB6aNKNHPZzRIpDLgXSACBHxfeqA6ajuw3UjFz62QF1JvgZqvgi9vONOiDaQ8VsOCTEEEb326KIXZch6aqWAV/DzlLyx8EgfA8lxOmVsaWNzAtqnjjk+339/QVZ46tKkr/Vbfq/43fyCxRp4Z9MPLcrgIHie59SRMgAhlMGATBmdVe4LFJWr/AL/8IGNZOphLRdr9Ekv7uT55VeDN1ceadCvTrMEvfECs4uc7OXGBJAaLkkCDIm6XUoxcZLnw/vb78nVWBZM8MmKXC/8AVUlVfLd9r3XYzuLxRrCm0CGM8LWSSAXSQZOpOvpFgEqV12RY5rDqknbe7fFr6cfb5A74AvbTbPenLIhoLMzXBo5C0mP+MdXrVsYtTTUpvhf14snVgS3uaRYNJg9RBsY3gk25pV5GUq90gcDRY4von4QP6jtB4SDFjcZreV1Pze7wDJqgk63ZG4+/u6gluR0Nhh0DAG93N40EZdIaEFFsfHkx+lu9l3437/fzM62pLydPoY26LSovSjlZcyeZtdzYdj+0v4RtXI3MX5QJPhDgHGSBrErFlxvVZh+KdSoY4ye/K/k1PZrtbh69TusVna+oYBe7NTcXWy2jJOgGnWU+G+JP2+P89zh4uqxZdpL3eX/HZG8rYVuXK02bbWSByk3hanDY6ONuJR43hhkkO8wdxzVPp0zV6lrgr2UGh2s+SlRToGqTRJo1GGzRCZNcFbUluwcQx1rwlkmNCS8G6BWk5rRwUAI7UIPkZcFL2jrGGtDoB+a53WZHrjFPtZ0fh8Fbk1wZ4YU8/ZVJujqSzLwO0eGF5IGY767J4xlLgql1KgrdE9nZq3iIHS7iPZXLpn3f8mZ/EXey/gdHZWmTdzutv5TrpF3ZW/ieRLZL9wqvZzDixa4j/wBo+gCqywjja2JHr88t00SMLw+jTENptHn4j7mUsZriiuefNN25P+xLDW7DLO4AHurLTXJTcu+557xniNes6uwP7tjrUnOhubLZ19gWy6elki1aab2/p9T1fS9NgwxhNrVJfmS3q+P67UUA4i7vaYaWvFCmBmcMwkOa6rUl0EEGwOvhFrptcvotvp9/U6Munj6UnK05vhbdmora/qvn8ijw72jvHPcJyEAXLnPdo6YixuSTtvKkFSLuoctcYx4/sl/niqGqFQZS94c4Zi2Li4ZLBnJgXj56xCtVnMzvXKsdfb32K6rm8IMAHSCJH7CfdXJGKc9/bfzLjgeFfUc6m17GsMlzzY5WnWfSfInmqpV3sd5tCUmt/AuFbmJDS7ITmqHbKzrb7uhp2vxuX9RKVLVz23I3HKbnw8/nBiXCYBgGATA5Tr5KRdMZ47xuEFsvv5Gcqkh3T9PsLbGmjz3UWpbFtwkuqOEReRBaCGzYmDrbRZ8umOxxs3T5Jy0N2vn2PQeCdj8FVYBU70vm7zUDM1tAwSAB6lDG4T7UF/DoQXNv5HplJgygE6ACT4pgRc7laKL1JrYj1xf4ZAEg8+kKmWz4LoS25KTjWDytz0273I29FXOnHYuxtOVNlK6redD0VVl6QZeTrKP6gpLg9EwVUPptcNwFqTtWjl5YuE3Fj2aEbSK6bChGgGY7W1D4Q3UX01XP6hKcv0O18Lit3LuUuEqvcQ3+4gW5kwPqq4QbaRvzY4xTl4N3hsK1gytFuepJ6rpRgoqkeZnklN3IIDX7+ymRGISoFAEX9EsopjXsRqgg6fyuZkwyi9kXRdobJ/lIpuPI9Jnnfa/s1UBc+kS9pc53dAXaXnM7Lz5x0U9VXT/6PVfDPieOlHIqdJX5rZGJqww+OQQNCIvtY7LRFXwdieZNWmR88yAJkSSJ+ER6Rpr0TpUYpzi5KfkZcXZItAJgWG0nz2v6Jyhur8gtrAEWtljUiSRBdE66eyYztKVXz97Fhw7HNY+1PPIIFMWBkQA4gZnGM0ibzyshJ7W+APFfMq+f3sRDizAY2wkmBIzOdAJJJ5ADkIS1ZqcoY3dXf9P0GXuDc2Y7GMpF3TYzy106IqN7AnklD3N7Mhd40nynlf7utCTSOHn0uVrgVmONM+CwOmYa3uZSvGp8nn+szyxZrx7qu56P2P41TrNy/C9ou2ZEaZhzF/RI4VsX9L1KzJ+fBv8AA4kwASrYvsy2Ue5P70WvdM6E0s7EAOadpEdD5qnJjveOzJBtPcyuLPduLW0gTz1VMcj4UdzYoWrctiD+PceXsq3OTLfSijXcBxWR/dO3u39Qr8M99LM/WYtUfURd1XCWg7m3WyulWpJmCCeltDpKcRIyvausC4NGoCw5XczufDINQchrsphf6hdrkbqTu4gTprGZW4Vy0N8SyVjUfP8AH2jXTfotHc4NbCokG3vAQtDxTYDXSd+XRFMZqkK106KEaoF1AE6JHihLlBU2lyRq1KmBBk+pHpKx5Y9PHZothLI9yjq8EpuLs7RVzaCo1pa3lFgSYtKwRvG28ffz/HBvXVSSSuv07lBxXsNReCWgUjFu7zAabMmPki+ryx5pmnF1zVR3a+ZlMb2CrMnK8PnnbaR8/wDCtj8QhdSVGqPUxlZQYjg+JpxNJ285SXa2Ok6rZjz4snEia32SI1FozAECQCCDa876GRPnZO7XBpSiq1N7s7Htk76RBEXAE+nX5BSF1uSXuIWJcA0XPXz6dNFbFW9jLnkljqbsg1TcZTc7LRFeTi9XmjiScX9PJpqHBy+kGna+bkdz/Cwym4z1IzvpfVx1Ll7/AFLbs12ZrU8RTqF7QGGfDJLgR8NwBBB6qSzprZGfpvh+TFk1tql/U9QwTDafvkpGTOg6LHvGgSTAic028lapqhNLukRmY9t8pm/15JVkT4Hlhl3ItV/ePdlsS0tB08SRNudoOnTBJ+TKixIdYgwfNVGpmm4jVyva4ktymZCEpVJNkxQuLS3s1eFe2oGVBe1vXVbY1KpI4+RSxtwJDkz8lSML2irw5z4MgxB59IXOk92z0/Qw9iiaDsdP4cOMS9zjA2g5QPktuF+w5HxR/wCvS7JL+S6CsRz2JUdAUbpBirY1SpbkQZ3g+3JKo9yyU62HXqwrjuwAVB3sMVq145fqsWfM70oshDa2RS6+6xNW7L0thI5bJdHgl+QXtn1+7pXDYKdEV+H+/wBlRLFEuWRkOvgwR96/5VMoVwXxytFXiOAUKtSKtMEgGHjwu0i7mwT6rodJnk/Y2WPNKMbi/oVOP/0ypme7qvZezTDgBGl7z6rfqkuUN+P1qpIp8R/poN6znCQPhAF9FPxTXYSbjkVMepf6e0WFpJs13ueZ5pZdXN9zP+Fwyadbrf8A7Ll2Ap0hJcDawWe7NSV7JDDO0LGEgMs3nrI38lYo9xJYl5I9XtVUdoAB9whuH0YR5IeL4pWeLvt92Rq+R4yhHght4jVFg6IMoteC6Ti0rLThnal4GV5Bg+uutuqMXJIoeCDlsTH4kYi8hrhv/cP3QUm3TDlhHGk0bXijQ5viHqrsqjJe4w4G4S2ZJ7NYpuQU80lswN4T4JqtKKeuxy1a6Lms6AT0Vs37TFBXI82x1YOc6dCT9Vz0tj1+KGmCo23ZcD8LSjkR/wBit2Ne1P5HmviDf4iV/exaqwxHAKJBs4ogQMhAbcZbXBiL7j13Q1IteNrkaxGHmTAn1v8AzZZc/T6vdHkeGStivq4hrbkxzB++i5056Ofv7/Y0xxylwBSxbTo4ff2Uiyq+RpYpLsJV4gwGCdB7+QUl1Efv+CRwSasjO4uwGJJMek7iVW8t8bln4eVWRcTxdvMDXfRVPXLhDxxJFLj+0OQEsF9jc/JW4YZIStGiGOEtpcEZnayqWtHuTrzXR9/kZdPitsgY7j9UgguMTNlNDfJbpxx3SGKvGKjmBhcSBt180fTBcU9SW5X18QdyfvZPGCFlkAqnMIPv9Qm4ZW1qVkZtJzdHCOsqUippvkdh53HzQoGkQUtySb7WEo0OrCpMa06XN5+ghR7jx2LXBCWnzH6qlrcsySjpR6hUbIIWnlUzkxdblHSq9xXDtpv5FZoy9Odm+cPWxNGo4zX/AKDiDqLeq1dRL2HL6PH/AKyTMFhKHeVW0xbO4D3NyqMcdTSPTZsnp43Pwj0rD4dtNjWMENaIHkt/Gx5Cc3kk5y5Y4XINiJHQoQ4j75KUFMYxNZrRdwHU8hqlnJRXJbjhKb4KbEdpMPTHhOYjQc/VU/iIL8qN8fh+fJ+bYzPF+2b3CGDLe8clnyZZyRuw/D8eN77lOOIF0kmZWCWC3bLskktkJQxbuZCHofIrnNCVMS4HUq2OJFLyDLsRzPqrFjQusjYnHgTJvOgufZOoEVsrO/LzeYkmIiCPNXLHRZEfaY2hMPYLuvPTQKEbBbuiAGqVCLcItUCJzUFaOYOd/wByiCmdEH6hQIcxrAQdBss+E1QWkCZttsqlOpAyxbSPUwOZWs5VlZxWkzUyVTlUVya+nlkeyFwmIFSg6mNQfCCdkjmpwpBcHjzKbA7P8IIrh5/JJPqIEe6s6eO9lvX9WnhcV3Na5azgoSFCWdKlkoh8Vx4pMzEwqc2XRE09N07yz0o804zxt9VxkwJNlg3k7keoxdPjwRpclJUq+qsUSSytjLak2cITUiiUmxGyPhNuR090HErlvyK/FunQHyt8kukq9NHVMQ+REG15spQPS8gYh+a4JHKDp5JlEnppEUtynUtb038zqn7DUHTxLT/iFLBsKa7YmeU629NlCakEXtnWSoFSAcDs6OYsUbRLFdzN/wBPVQNhlwUJYJURE7CJFioGToAAu+Ef/R/QbqaiiUyUzCgXdcwq27F1Nkrh9aHnLoBHrZUTW5rhG40z1v8AAdV0FA4nrEPiNIaC8IZI3sjRgk1uzO966nWa6LNMnqsiWidnQcVkxteTYcPrB7TUbo4W/VasdpORx80akoPksQZWnkyNUIgQ5yLIjz/tpxUudkB8LT81zMk3kn8ken+G9OsUNb5Zj6hTpGjJOyLVOhmPXVMjPJiAX6IgcwXV2iboCOQDKwNxa15tayIFIUAwLyZtN9dioOOinbz15dURWyuxU5oNgoyp2TqGGaBsq3IrbofOHbFohCwWCcI3kjqZLK7GNaPh12HNOhlJjmEYQwTrJ9jsmLYj7eenRAZ0MVDJGW/vCFpC6nwiZSwYN3GTsNgkcrKZSJobAsLpRCHXqZs14I2B95KZFkIsPBPi2llJG2CPb67oC3cHm4q2QHhBI0JlVxPBDKTuq8kKWxqwZdy07P0f/wA4E6k+ibHH2UZerl/rWWzdLK0xvnc4oMiGcRWytcT+UE+yScqi2W44apJLueQcVxoe9x5mYXPgkj1buEEvBXOe7+33VtoySmA6i4xceimorchW4Mb3+aDkIwcQxoCiYErIlDD2Mj4tugTpliiS1CwGZgfxB2+qhKBxFMHVTkrlEbaHtmCCBsfu6VxEaHTiHG2X0kXQ0C6EMuq1IgkAdJ0TKIVjBo0xM6n6fsmofTQVcwNdAfMIryRvYbwwzRmdI6lLIqbZZMqM0BAKraYFZ1SuRpBRSJoZFr13v1ho5Sb+ZTKNDxjQBfAkiB0TpD3Q5h6zNReb2GqrmXQl4PdMTdbXuzz8NhmQmQ25GxpEaSpKizGm2S+CvBp+plCPBV1MWpk6ESixQoRlN2sxHd4aoRqbem/yWTrHWN13N/w2GvPFPhHl7i3ZYoKjuZ5Nvc5wHMeW4Vhj7nOZHKOcogZErYmBDQSfl7opE0+SIwZjeNJHKfJPVFkYhFwEzuiPQAME6yY3RIw2iTG59FCANqWvZGhNQlSsI5+SFoVsjVMTlg5fU2jmmBaZJLhGm0QoOAx+qgW6HAfogShr8K3l8yFBGkc5jWidPX90aFugmVhtfyv5KUR5FQQY8nSB119krkkVvJ4HGYMfmMzz/ZBzYusdqFrYhVNWW43Z7a4St6ZyRhzY1VgUMV2iLqbDxb7D/BhAcOqInUO2ixKBnQjUEF+TNdua0UWjmdFj6t7pHW+EwubfyPMq1IZp0++Srijq5LGXMHM/L9kaKGgXtM6mP18kaRFER7ZgbborYjSOcQBGn7KE2SAFQbX++iImoEZjMN97IWB5EE3COJkuieSjkUvISWUWjr5yUtiOTHCGx0+igtlfiG5nZR8I1MzP8p0XQQTvNFFwjRMogkM1K8HK0T5nRHYrcndIcpUnPAvA6Wn1SOZXJtD/AOCaNRJ5m/1S6mxbJFOmANI8uSAJOw3YlsxOnNTSLd8DYxzB8ILuuymhlkcbZEfiCTLo6DkEzVGzDBdz3iVro4FjOMpSLKSsbGyJiASzkQo3tZZClIZ4RiQ18HdSE+xZ1GNuNov3JmYUC94aCToBf0QbSVsKi5OkeYdqOL97Ut8DbD9SuZrU5Wep6fB6GLflmbq1BOszZXISUhhzAwSAT5I2DUmK0yPM2UA2hQjQjmQqTJcc+s6bdFLKJyZZsa2LX57f5VbsrsMvtsoS2MvxTRuEaYDhi281NLCoMarV5sPWUUiyMK3Y0GHZPZakCxqgwMwiKwHtvIMHfqFKKpEmhisouPM/slcGypoCriztHmUVACQ0cSSLn20TaUhnpCFQnY+yGwVNLgNtN39qGpDqaDyc2ieqVOzQmj2qtjW5YButkpI4kccrtiUa7ovdR8BcVZF4m45bKmaZdh02QqmGJbmBgjfkpp2tF8ctS0svuFYovpgnUWKtUrVmDNBRm6Ge0NbLQcedvdY+vb9HbuXdDDVmR5ziGgnRYMapHcnJkOphmnYStCZlk2EOF0y0yCDtynmjqZVb7EelwYO+JxgcrJvUYG2cODt5uPqUPUYCBj+FOaDD/Q3j1TLJ5QNLfcg0T5hW0uSyMQywdffRSh6QRaOShDqhAF7KAboAP5A/ompCeogsz4sPmpsD1RWNcLkfNC0RZqOFTcolupNWJTwuc5pgIOVGaUrY8MGN5Q1sXVQ4MK3YBLqYtjrKTRyU3JqFeBE9VEmDUOU3zsg4yHi15JIw+YXbdNGDS3Gebwz0rEU20xLteQWyVIywcpukN0KhcJAsolasaS0umO1JcyBqFJK1sLHaW5FwDrua+wIvKTGuUy3JtTjyQ+F8YZRqOpkyzNY8lSskYujRm6eWSKmluXfHKzDQJ+IFDqWnjM/RQl6ySMA7iEOJbTaeWbZY1GjtZOm23ZEqcWBdL2hhA/KAQUyh3MssTSoH/emvgaekGyPpsRQobxHHGjwiYG6ZY2I4kf8A3sQQPpdMsYCDjMY58bDe+ydY0NwLnEQItyR00WqSGze3NESbpbDpwpFrpHIoc2FSwwm4QcmI5N8ivoKJgFfTA1MKK2BtIB2IYBz8k6xTZW80FyytdisxdDYGy24+n29xnn17W0RcNxCLOQfTLyVfi5PsP1eJN/KCSisMEK82RgNxjuUgpvTgiasj7jdPDOJPiIUqIUpeSZRplvMpdkWKLZYYd4StlsYk6jXVTZaono2Lh9xeAtEknuV47jsxrD4pzbBqVNrYsljT3bBDHZs0x0Qpp2PcaoCvTzTKWSsMXp4M5j6DWzFlknFI6OOcnyOcNxBfTdQmT8TST7hUZslY/wBA0oZFk/cq8fgXNBn4vqqoZLNb6mPYpzgTOYmJstEZGLJl3I1fhgjNO6dSZR6q7gmgwCXQE25U8gFMUzo8W6ouMvAI54iYnEsGhEoqE/BVLNHyV3Ea9RmUtZY/mFwfZaseC+TLLrJRftItLizw7xN3VnoQQr63LJFlU4y5+loVfoQF9fIDSxjs2s9FHhgFZpjLsS9ztYEoqEF2A5ZGWDa1OJfLj8ky0rhCuM5csYq48kwxoA8k2tAWEYdTLnToVNbGWJCjBSltjqCJVDh3RCw0ifSwQ3gKWAdbRZOqVuh0mE7FNBjLZByHjjY82gDdvslG4JeFwbSPEYUojk+x6EWq5ixHGtUI2NuSliEYLKdiMoeLsE6LHlW50OnboF2CYIIbBiZBI/VT041wZ5Z8ltWQuL1j3Mze97TYxqsjiky7HyZjEVnBjzN2ut08Lv2C0YkmDOqSoThVUmlWeTLm03EHkYbtpuVvhCK7HJzSdrcx7nl0lxJvzTpFMxtoghGyJblhxd01hP8AY36IY9h8+73HOE4hweGg2JgjUexVhTSO4lSArGBulkPBKhKzAHOgKlF6SGKRuo2MkiQlQ7Q7SbOqYREymwckAgbpgIueFUgRcIoqkFxExpZRhiUZqkuuVU3uaElRKd8QUY0R2oLKdiLkk8LddKNIl8QsbIsWJ//Z"/>
          <p:cNvSpPr>
            <a:spLocks noChangeAspect="1" noChangeArrowheads="1"/>
          </p:cNvSpPr>
          <p:nvPr/>
        </p:nvSpPr>
        <p:spPr bwMode="auto">
          <a:xfrm>
            <a:off x="63500" y="-1571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4" descr="data:image/jpeg;base64,/9j/4AAQSkZJRgABAQAAAQABAAD/2wCEAAkGBxQTEhQUEhQWFBUUFBcYFhQYFRYVGBUUFRYWFxUVFxQYHCggGBolHBQVITEhJSkrLi4uFx8zODMsNygtLiwBCgoKDg0OGxAQGywkHyQsLCwsLCwsLCwsLCwsLCwsLCwsLCwsLCwsLCwsLCwsLCwsLCwsLCwsLCwsLCwsLCwsLP/AABEIAOsA1gMBEQACEQEDEQH/xAAcAAABBQEBAQAAAAAAAAAAAAACAQMEBQYABwj/xAA6EAABAwIEAwYEBQMEAwEAAAABAAIRAyEEEjFBBVFhBhMicYGRMqGx8BRCwdHhI1LxBxViokNygiT/xAAbAQACAwEBAQAAAAAAAAAAAAABAgADBAUGB//EADQRAAICAQMDAgQFAwQDAQAAAAABAhEDEiExBEFREyIFYYHwFDJxkcGhsdEjQuHxBlJiFf/aAAwDAQACEQMRAD8ARrV55nsA4ShSOAQGo7KgER7Y1so01yNFp8AFyFDA3RGCDUCB5ghRDs6lEOBKKAG0JxWOKChNKAAhTQsg4AAoKC96KQUiM6SmHQOQoDWd3aBLCDEtksUKAFQIAUQiAFQgop81LJYuVQFggK1lRxQGQOZCg0KAVAjmJwxzMcSTmbf3so537TkwzV1uiPFbmk4bwWiwB1Yg+GSXGGD1XWwdNjgrnv8ArwX5c+WXtxr9uTO9pDTpOZ3bg4PBJy3AM7dFnz4YJ+3g7XQY5ZYv1I1Xn+fmVDMeJvp81S+ntWjRl6RJe3kmNcDos8oOPJhcWuQgEgA2tKIGOBqIo4CoCgmoAHAwoC2GGKWCxC1SyAFQYGQgEHMoGhFAgkqBBglEguRAFihpUJYQYgCwgOigBmFoYqELUowVKmXGAPvmjGLk6QuTJGEXKXCI+MxdNhyh2c7kWA6CdVZLEl+V2cGf/kGNSqMbRZUcY19NpEyLEReCsdNZRuhyx6nq/UiqHcbV/phmYnQ5HRFrkn5LrQmktLf0dUejww/1HOvqjLcWrS/NmaSdm6N8kZNN9js4I6YVT+vLK6o4C2p5zoovBJz4b2+QDcSQbEo6Uymck9mX2DxgjxuAtP8AHmqJYIN80ZpdNJ/lQbOINIF4lUPE0SfRzXG5Z0MG9wzBpI5gSPkko588kYum6Y6MPGuqRsXXfAWVAFiqEChABxaoEZe1Sx0xohEYHIoGxciFgsIBQFhCmgDUKGhSyC5EAWLkUslnBqgGyMGrUwhIUQOmSJjcR6FBbFWfEsuNwfcqv9jqOd4AankJPqE+t9keI6r4d1HTtpq15QVPB1qRIq03sm7cwImOiXJCqs7/AP41BrI9SrYm4h7RShwlz/cDzTw3ftPWQUnktPZGbxfh+ERcgnWf2WhXwdFTvnkrKj1akZsk9wcMC5wa0FztgBJPQAK3Q3simOSuXx3ZrcB2QrvpmpULaDWkCKhLXEHlaBqj+GdXJ0LL4xihNQgnK/G5b1+AYSmBJfAEuf4arSBrGU2vbRXehjSutv3MS+JdVPx8lvFr9xjCcWdhg6pRltOYaz4g6dyD0VOTAq1JV4r+RckI9S1DK7l3fFGswXH6NdzadZjW1HNBA+IOB5Hn0WeeFqdSSZx8nTzxJzhLZfQmv7P0KozUnZdrGRI1EbKyXR4pq1sU4/iGSPO5V4zs3Vb8MPHSx9llydBOO8dzbj6/HLnYqHsLSQRBGoWJpp0zammrQDigMgMqA1iEBAlieShBcnNQFihvJAgWRQFiIBFhQAoapYLDyoCkQU1uLLLrhPZqrVMkd23m4G/kN1px9JKe8tkYeo6/Hi43fyNFheyFFvxuc/8A6j2C1R6PGudzm5PimWX5UkXlHDsYMrGho5AQr1CK2SMMpzm7k7KXtRhO8bAY55LXAER4TFjJ6rJ1WFyapG34fk9PKp3Vf2PM8fwfFMiaLj5Q76KiOKS2Z7bD1nSzW01/YiUezOKrOAyd0CJz1PC2Oc8+i1Y+nl/u2XzK8/xDBjj7Zau1Ldkyl2fwtIDvC+tVgk07NpHkMzZd81oShHZK38+P6GKWTPlt7Ri+/wDu/Z0SOHOfmcyhSp0fhLhEg9ATfrqjFZJcbL78i5FhxxTm3Lx2ZNrcUN2trkvAzVMx/p8mtNiLTIaEjml+V7+e1/z9NhYdMn7pY/bwq/N82uP3ZVVawFKreo2qS1rnPacpaTH9Jm3PRK8jS4e/f/CNUcOvJHZOKtpJ73/9MgM4g3xEiGMiGn4qjxa86TvyCnrf7mtu3z/UaXRt1FPd8vtFFX/uLjU7ychDpEbXkBo2VTtu2DJCEceirXz5/U9B7IcaeyiH5m/16szVdkH/ACdm/SEVkp1aPE9TWDqJYu12n+pquN9qsNhhFR2Yxo2D8yVZPOo7JWUzzwg6bFdhaVZrKgZmDwHA6GDdCeKE6bidHHnnFbSMtxKjle4ZS0TYdPNcfNjcZvajsYZ6oreyE4FUmhA5UA2KEABAIACzIEoUKACyKAsWEAWJmRJQDnqUNRoeyPDi6p3j2eFolpIsSdxzXc6XE09b+hy/iGdRhoi92bRbjhnKN0QFxVMsngZIbIVbTY6dFB2l4kaIDWMLi74nD/xt/uKSHtnZ1fh/TLM25SquF5fg81xeLz05ql/dB39P+pmdUdNyfr0TyyR2vjsj12PFonWNLW1vtSRFr8QEhrnDLaMsyB581NdlTwSXuS3+YWN4nFOo3w5s2VpE58n5i49RZVyySktPb77hw9JU1J8VfyvsQ6uPDnDvAe7awBrM0SR8OYgXv8oScfMvhicV7Xu3u/7jmJxk+L460zmEltNgbAaAd9L9FFa4/ckcSXte0fHdu+WVVVwIBJJfJLuUbeuqKaVDSTd9l8isxdSZOmqvxquTl9VkcladJB1+MZg1oNg0NAP5RvA5zuosFPUz551mqOSV8vz/AASsC11VzWC7nQ0E7dPJVSjuc9KeSdcs+geFUm06FOk0z3bGtnyELYkqpHoowcKQ1xThveN1v5aKjPgWRUa8HUem+DHVqBa4g2IXDnFxdM7UZqStDZYkHsQtQJYJCgTg1QlihAARcoCgZKIdgHKBBlEh6xSbAAAiABA2XqDx8nbbCUAIUkiIEqtxa3QyBlLq8jlD2l7ONxV87mPyloIJgg827qrKlLdcnU+H/EpdLtSau/n9GYLiPYGuwDu8j41MkE9YNgqHk0vdHpMXx7BO9Vog4PsliqlUhzSwjxF5vDW6lrRd7uQAV+FLJ9/2HzfFOnhBNO1xXzfl8JeWy24hwzD4SkK9JpqVQ4Bza4ZUEHVxH5HX0N+ivlUIuUFx+jMvT5s/V5fRyOo06cLX0XlfPgqMc+mHUsVkphtR3ipMbYR8XTMTNkkmlU+b7GvEpSjPp03aW0n98FRiWtLjDXNDyclxJbJ+ODE/sq+fr97l+tqKuSbXP612K2tTI0vI2+hUUfAssqZV1qkSroqzl58ijaIWBoh73FxIAGw1J09FpyS0xSXJ4zqV6uTf9z0f/TvAUi7vHDO5jobMQBscvNYpZ4wluWdH0UI3N7tHq+FqN235q6GSEuGa52S581aIiv43w8VGyIzDf9Fk6rAskduTT0ud43T4M6/hdSJhct9LkSujpLqoXVkWphnDUKl45ItWWLGXNS0WJ2DCFBsFQIJcpRKsHOUaDSFaFCBBAB6sF6jg8cKiQRyAVyIQjRLEAj1StqPIW2wHws83B8IdWZjEsxTapfQpvybsc9jmu6taXeDyBXPUssZe2G36r+xXJ5NVpbfT/JA4pji+o15DKZDXNIu+pY+Om1sQJAub6abrepbRyWlfPnng9J0eFrDpdu6fhK+G38vovmYfjdTx1KTslOnTcS2lTbAcTdpMb39JVcpuXbbwtj0fTKoxyK5Skt5SfHn77lS6q57bWZT5WDc5j3KFN/oi16cbpbuX8fwivfUgEDX6+iZJFE5yX5mIXyBsfaydIx5XclKx6rhaL4d3cEBoc3MYJ/vbP0TSm69uxQ+iWV+92y04dw3BvEFxpukQDYOPmLe6wZcvUR3W6Muf4VGLVq18mbbgHBTT0EDnzWGWSUnZRljjgqRq8HTuA42VmHI9VSdGDJsrRYtEdRzXZxZG9mZuRS3MVdyyXpRFxTssRfpCVyrgsjHVyVNd5cTLVgyKUm9jVBKK5OoYJpu4Iwww/wBxJ5pL8oTuH097KPBjsC6jIVmI4e2TCzywLsa4dQ+5DfgCqXiZes6GXYcjZVvGyxZExosPJLpY+pM4JWiHqoXqDx4qJDlCHFB8EGyFmkvI6YCEUmOUvHuK90CRmOWS8taXZAGzceoWXPJr8jDCVzUa/VmEw3HKhlxdSptBc9ziA6oCYJa0E77EA3T4sk1FVL9V3+n2j2s+ixUlFSlaSVbRry/++DHVak5zlJJJOYmYnWetxuoqR1J0pqKfC4Iv4h2QifDIMczePQfqrHEyqa1t1uQXc9+StXhGWXLk+QWOuCUa8FcW7UpfsTM2Uwd9uv2VU23sbYaY7+RxteLJKstlVae5sOy/bB1ICnV8bBofzNHTmOiz5MV7xOT1vw5S98dn/T/g9Lw1VhaH5gWuEjqCqFCK90n9Dzs1JPTW5KFRsSTrtBW/HkxQVtlOmV7INldu0/JWfi4eGBwkKa7dwUV1cPmTRLyRK7AZIMhWaozWzHXzRWVauyyN70aFHuMvfKjaGSGspSVZZaFa0plEVtDgpXuEXDyDX4Dr0WEQB6qSUWqoWM5p3ZCHCQVT+GTNH4to3ZK67OAcSpYUKiA4qEBeFVOFjRGyqnGSLCm45wcVrhzmHQlpIzAaSN1h6nFJ+6JfgnCLuSMVx3sllDnNc7LBNhmJdaxFpmNlXjmofn/c9R0HxRUoV8ue3/Bi8cwgQ2WsJu0kTLbCWzO+60xmpHYjpk92nLyVNXoVfEzZb/Le5He7ca/urEY5yTprkQWMzPTkj2B+WWq7+Q7MG5VbW1GlZKeqT27DzDEkpGuyNMJP80hWTMj0S/IO3LezPR+w/Eand5Xi0ywxcA6jylZss+yPP9fgjqtfU2rHzeZSLS9zktVsPNaroxtWVtgPrtGrh7hJKUUrtDKEn2IdTiLRv8lkeencTQunl3GcPjKdV2Vxhx+E8+i29Pnjm9s+ezBkxTxrUuBHUoMFPpcZUwarVkllIbq7SkUuTBDgCULDTZzDOyK3RGqObSvf2Q00Ry2Gqrp0QbsZKjVwtxzBGu+qWEr2fkLQasEEQsIJBP7fuhuMmkgHtGpEwNY+Q3UcVy0Mm6pCgTtCNIG67kLG12NEGPXrYWWLqephi9q5NGKE5bmV4jwOm8uOSMxk2idpgaLkTllu1Z18XUySS8FDjOxNDWPZRdXmj3LlmU+UQqnYWjzhH/8ARyh1RfYfw3Y/DzDwIixLo+hVkOtyt9gym0vaifS7OYC4ySW21N+q1x6jUK59SqYR4LgWm1GfVF5GWLL1TX5g/wAFhWZu7pNDgLG5HqEG2HVnlWuW3ceoY2QO7Y1p0mNesHRZZt3skVyxKL9zbH6dWpN3+yrqd8lcljrZAVHE2L3HzKVxvltgUkuEkC6yKxIGtjNasGiSYVigBW2VNTGTUDmmwuDpJVsIVuaoY/bTNFg8aXtk67q5Nvkw5cSg6RYYWrJurMa33M2RbbD9So3ZWSa7FSUhn8TAQ1Oh9FsT8YEHIPpsaDSUlMe0jYvdAJXQk6VnJSt0BQmATqb/ALIRW1sbJVtIcBRTbEaFCKAN1qgaCSYQlJR3Y8IuTpFHiePgGGifPksr6ht7I6eP4e2rbIHEO0bgPCI2lV5OonWxpw/DoXuQzjnuIIAJ5xcfyuXNzbut/Pcu9HHFNXsOvzkfylUMoqeNM5lN8eJynoyfLA5x7I7ubmTJR/DpvcHq+ERMS1vMeu8dU3oR7F2OU2yvoU8sudv9P3WuENK3Nbd+1Bv6JyL5kcOOaItGqiHaWkQMLTLDA5HT+ErhfBW/cqZLbisr203kBz9JBGUnZzogaqLp5N09v1M/ouUHOO6X3suRMXjiwS6mWszR3xINIm8Q9skzEWHJP+FpW3sWYulU3Slcq/Kvzfs6S+rKo8bLwAxjpIJmIblaJJB9D8tUno+DVL4Zo3lJfzb+QDHCpcuzE3jl6KKKK5YpYtmqOrQAYg6gEdDFvZO0LhnGaUo8Msezz3OJYGnSZ5IQTbpFHXKMY6rLYnqras59itcToio7g27jgYTrZNp8i6kuA8rQCReFNktgW2wG4h+wgJd2M4xXJs8TTzNjnHtN1snHUqOXjlplY7CYrOc6I6qN0FKznOhCUklZEr2MdxvHl7yAbLBKTm7PQ9HgjCCbW5UlpmZUo23tQj2yL/5QaTAm1wBlLbA22BJ1OniCpePfYDqW7Q9h8a5gOcOcegSvYrlgU37eB0cQJjwmPSymlsX8NXcF+IceQ+ZTLH5CsMV8yMxoF9TzPVOopcF/Ox1Q23KIYo57DlL8ri0C5DSYjyTLHJq0iKS1abV/qHXwZYGOqBzGuuXRIa22rtAbxH1VywVTlx99yqOdT1Rx02u18v8ATmgaPFsMCW0SS5gd4stODoC8ZmudObLEwJcIBtFqnCG0U9u5U8OeW+RqnW1v9tmlxz3pcop3dpXFgL6YfSAcGtrONUucZJdcwYnlNvYeq62S+u50H0cITaUnGe28EoqvHn+pU4jiQq0iHRULLsawZKNFrh4obaak239VTcn+Zffyo1YZ41kvG3H/ANm95Sa4339v7EfF457yDWfdlNoY3KDLbQ23/EkyUk7lz2NWFY4JxxLltt338/uRWcSyOEOMfFM3b0j79FPS2tGSedZG4Trx9/5Nr2Q4GzFUnOdVJDXkQBeHQ4TOhuRpsllTe557Vk6H/R5XKb8P/BqcNwGlRBDHVJcL+ISQPIWVfqaHUVuUZOonmpyrYJ/CWgHKDmj4SVrxpuPuVPwVPI7+RXuxJaLAW15qKbrYfQm9xwV2PbMwm9rW4tSixg4gZSGpe1IsS3tisDyOSNMDcUzeStVnJOCgQaiWQ0BrH1ctNx6JM7qI+COrIkYOsSXT1WSPB6aNKNHPZzRIpDLgXSACBHxfeqA6ajuw3UjFz62QF1JvgZqvgi9vONOiDaQ8VsOCTEEEb326KIXZch6aqWAV/DzlLyx8EgfA8lxOmVsaWNzAtqnjjk+339/QVZ46tKkr/Vbfq/43fyCxRp4Z9MPLcrgIHie59SRMgAhlMGATBmdVe4LFJWr/AL/8IGNZOphLRdr9Ekv7uT55VeDN1ceadCvTrMEvfECs4uc7OXGBJAaLkkCDIm6XUoxcZLnw/vb78nVWBZM8MmKXC/8AVUlVfLd9r3XYzuLxRrCm0CGM8LWSSAXSQZOpOvpFgEqV12RY5rDqknbe7fFr6cfb5A74AvbTbPenLIhoLMzXBo5C0mP+MdXrVsYtTTUpvhf14snVgS3uaRYNJg9RBsY3gk25pV5GUq90gcDRY4von4QP6jtB4SDFjcZreV1Pze7wDJqgk63ZG4+/u6gluR0Nhh0DAG93N40EZdIaEFFsfHkx+lu9l3437/fzM62pLydPoY26LSovSjlZcyeZtdzYdj+0v4RtXI3MX5QJPhDgHGSBrErFlxvVZh+KdSoY4ye/K/k1PZrtbh69TusVna+oYBe7NTcXWy2jJOgGnWU+G+JP2+P89zh4uqxZdpL3eX/HZG8rYVuXK02bbWSByk3hanDY6ONuJR43hhkkO8wdxzVPp0zV6lrgr2UGh2s+SlRToGqTRJo1GGzRCZNcFbUluwcQx1rwlkmNCS8G6BWk5rRwUAI7UIPkZcFL2jrGGtDoB+a53WZHrjFPtZ0fh8Fbk1wZ4YU8/ZVJujqSzLwO0eGF5IGY767J4xlLgql1KgrdE9nZq3iIHS7iPZXLpn3f8mZ/EXey/gdHZWmTdzutv5TrpF3ZW/ieRLZL9wqvZzDixa4j/wBo+gCqywjja2JHr88t00SMLw+jTENptHn4j7mUsZriiuefNN25P+xLDW7DLO4AHurLTXJTcu+557xniNes6uwP7tjrUnOhubLZ19gWy6elki1aab2/p9T1fS9NgwxhNrVJfmS3q+P67UUA4i7vaYaWvFCmBmcMwkOa6rUl0EEGwOvhFrptcvotvp9/U6Munj6UnK05vhbdmora/qvn8ijw72jvHPcJyEAXLnPdo6YixuSTtvKkFSLuoctcYx4/sl/niqGqFQZS94c4Zi2Li4ZLBnJgXj56xCtVnMzvXKsdfb32K6rm8IMAHSCJH7CfdXJGKc9/bfzLjgeFfUc6m17GsMlzzY5WnWfSfInmqpV3sd5tCUmt/AuFbmJDS7ITmqHbKzrb7uhp2vxuX9RKVLVz23I3HKbnw8/nBiXCYBgGATA5Tr5KRdMZ47xuEFsvv5Gcqkh3T9PsLbGmjz3UWpbFtwkuqOEReRBaCGzYmDrbRZ8umOxxs3T5Jy0N2vn2PQeCdj8FVYBU70vm7zUDM1tAwSAB6lDG4T7UF/DoQXNv5HplJgygE6ACT4pgRc7laKL1JrYj1xf4ZAEg8+kKmWz4LoS25KTjWDytz0273I29FXOnHYuxtOVNlK6redD0VVl6QZeTrKP6gpLg9EwVUPptcNwFqTtWjl5YuE3Fj2aEbSK6bChGgGY7W1D4Q3UX01XP6hKcv0O18Lit3LuUuEqvcQ3+4gW5kwPqq4QbaRvzY4xTl4N3hsK1gytFuepJ6rpRgoqkeZnklN3IIDX7+ymRGISoFAEX9EsopjXsRqgg6fyuZkwyi9kXRdobJ/lIpuPI9Jnnfa/s1UBc+kS9pc53dAXaXnM7Lz5x0U9VXT/6PVfDPieOlHIqdJX5rZGJqww+OQQNCIvtY7LRFXwdieZNWmR88yAJkSSJ+ER6Rpr0TpUYpzi5KfkZcXZItAJgWG0nz2v6Jyhur8gtrAEWtljUiSRBdE66eyYztKVXz97Fhw7HNY+1PPIIFMWBkQA4gZnGM0ibzyshJ7W+APFfMq+f3sRDizAY2wkmBIzOdAJJJ5ADkIS1ZqcoY3dXf9P0GXuDc2Y7GMpF3TYzy106IqN7AnklD3N7Mhd40nynlf7utCTSOHn0uVrgVmONM+CwOmYa3uZSvGp8nn+szyxZrx7qu56P2P41TrNy/C9ou2ZEaZhzF/RI4VsX9L1KzJ+fBv8AA4kwASrYvsy2Ue5P70WvdM6E0s7EAOadpEdD5qnJjveOzJBtPcyuLPduLW0gTz1VMcj4UdzYoWrctiD+PceXsq3OTLfSijXcBxWR/dO3u39Qr8M99LM/WYtUfURd1XCWg7m3WyulWpJmCCeltDpKcRIyvausC4NGoCw5XczufDINQchrsphf6hdrkbqTu4gTprGZW4Vy0N8SyVjUfP8AH2jXTfotHc4NbCokG3vAQtDxTYDXSd+XRFMZqkK106KEaoF1AE6JHihLlBU2lyRq1KmBBk+pHpKx5Y9PHZothLI9yjq8EpuLs7RVzaCo1pa3lFgSYtKwRvG28ffz/HBvXVSSSuv07lBxXsNReCWgUjFu7zAabMmPki+ryx5pmnF1zVR3a+ZlMb2CrMnK8PnnbaR8/wDCtj8QhdSVGqPUxlZQYjg+JpxNJ285SXa2Ok6rZjz4snEia32SI1FozAECQCCDa876GRPnZO7XBpSiq1N7s7Htk76RBEXAE+nX5BSF1uSXuIWJcA0XPXz6dNFbFW9jLnkljqbsg1TcZTc7LRFeTi9XmjiScX9PJpqHBy+kGna+bkdz/Cwym4z1IzvpfVx1Ll7/AFLbs12ZrU8RTqF7QGGfDJLgR8NwBBB6qSzprZGfpvh+TFk1tql/U9QwTDafvkpGTOg6LHvGgSTAic028lapqhNLukRmY9t8pm/15JVkT4Hlhl3ItV/ePdlsS0tB08SRNudoOnTBJ+TKixIdYgwfNVGpmm4jVyva4ktymZCEpVJNkxQuLS3s1eFe2oGVBe1vXVbY1KpI4+RSxtwJDkz8lSML2irw5z4MgxB59IXOk92z0/Qw9iiaDsdP4cOMS9zjA2g5QPktuF+w5HxR/wCvS7JL+S6CsRz2JUdAUbpBirY1SpbkQZ3g+3JKo9yyU62HXqwrjuwAVB3sMVq145fqsWfM70oshDa2RS6+6xNW7L0thI5bJdHgl+QXtn1+7pXDYKdEV+H+/wBlRLFEuWRkOvgwR96/5VMoVwXxytFXiOAUKtSKtMEgGHjwu0i7mwT6rodJnk/Y2WPNKMbi/oVOP/0ypme7qvZezTDgBGl7z6rfqkuUN+P1qpIp8R/poN6znCQPhAF9FPxTXYSbjkVMepf6e0WFpJs13ueZ5pZdXN9zP+Fwyadbrf8A7Ll2Ap0hJcDawWe7NSV7JDDO0LGEgMs3nrI38lYo9xJYl5I9XtVUdoAB9whuH0YR5IeL4pWeLvt92Rq+R4yhHght4jVFg6IMoteC6Ti0rLThnal4GV5Bg+uutuqMXJIoeCDlsTH4kYi8hrhv/cP3QUm3TDlhHGk0bXijQ5viHqrsqjJe4w4G4S2ZJ7NYpuQU80lswN4T4JqtKKeuxy1a6Lms6AT0Vs37TFBXI82x1YOc6dCT9Vz0tj1+KGmCo23ZcD8LSjkR/wBit2Ne1P5HmviDf4iV/exaqwxHAKJBs4ogQMhAbcZbXBiL7j13Q1IteNrkaxGHmTAn1v8AzZZc/T6vdHkeGStivq4hrbkxzB++i5056Ofv7/Y0xxylwBSxbTo4ff2Uiyq+RpYpLsJV4gwGCdB7+QUl1Efv+CRwSasjO4uwGJJMek7iVW8t8bln4eVWRcTxdvMDXfRVPXLhDxxJFLj+0OQEsF9jc/JW4YZIStGiGOEtpcEZnayqWtHuTrzXR9/kZdPitsgY7j9UgguMTNlNDfJbpxx3SGKvGKjmBhcSBt180fTBcU9SW5X18QdyfvZPGCFlkAqnMIPv9Qm4ZW1qVkZtJzdHCOsqUippvkdh53HzQoGkQUtySb7WEo0OrCpMa06XN5+ghR7jx2LXBCWnzH6qlrcsySjpR6hUbIIWnlUzkxdblHSq9xXDtpv5FZoy9Odm+cPWxNGo4zX/AKDiDqLeq1dRL2HL6PH/AKyTMFhKHeVW0xbO4D3NyqMcdTSPTZsnp43Pwj0rD4dtNjWMENaIHkt/Gx5Cc3kk5y5Y4XINiJHQoQ4j75KUFMYxNZrRdwHU8hqlnJRXJbjhKb4KbEdpMPTHhOYjQc/VU/iIL8qN8fh+fJ+bYzPF+2b3CGDLe8clnyZZyRuw/D8eN77lOOIF0kmZWCWC3bLskktkJQxbuZCHofIrnNCVMS4HUq2OJFLyDLsRzPqrFjQusjYnHgTJvOgufZOoEVsrO/LzeYkmIiCPNXLHRZEfaY2hMPYLuvPTQKEbBbuiAGqVCLcItUCJzUFaOYOd/wByiCmdEH6hQIcxrAQdBss+E1QWkCZttsqlOpAyxbSPUwOZWs5VlZxWkzUyVTlUVya+nlkeyFwmIFSg6mNQfCCdkjmpwpBcHjzKbA7P8IIrh5/JJPqIEe6s6eO9lvX9WnhcV3Na5azgoSFCWdKlkoh8Vx4pMzEwqc2XRE09N07yz0o804zxt9VxkwJNlg3k7keoxdPjwRpclJUq+qsUSSytjLak2cITUiiUmxGyPhNuR090HErlvyK/FunQHyt8kukq9NHVMQ+REG15spQPS8gYh+a4JHKDp5JlEnppEUtynUtb038zqn7DUHTxLT/iFLBsKa7YmeU629NlCakEXtnWSoFSAcDs6OYsUbRLFdzN/wBPVQNhlwUJYJURE7CJFioGToAAu+Ef/R/QbqaiiUyUzCgXdcwq27F1Nkrh9aHnLoBHrZUTW5rhG40z1v8AAdV0FA4nrEPiNIaC8IZI3sjRgk1uzO966nWa6LNMnqsiWidnQcVkxteTYcPrB7TUbo4W/VasdpORx80akoPksQZWnkyNUIgQ5yLIjz/tpxUudkB8LT81zMk3kn8ken+G9OsUNb5Zj6hTpGjJOyLVOhmPXVMjPJiAX6IgcwXV2iboCOQDKwNxa15tayIFIUAwLyZtN9dioOOinbz15dURWyuxU5oNgoyp2TqGGaBsq3IrbofOHbFohCwWCcI3kjqZLK7GNaPh12HNOhlJjmEYQwTrJ9jsmLYj7eenRAZ0MVDJGW/vCFpC6nwiZSwYN3GTsNgkcrKZSJobAsLpRCHXqZs14I2B95KZFkIsPBPi2llJG2CPb67oC3cHm4q2QHhBI0JlVxPBDKTuq8kKWxqwZdy07P0f/wA4E6k+ibHH2UZerl/rWWzdLK0xvnc4oMiGcRWytcT+UE+yScqi2W44apJLueQcVxoe9x5mYXPgkj1buEEvBXOe7+33VtoySmA6i4xceimorchW4Mb3+aDkIwcQxoCiYErIlDD2Mj4tugTpliiS1CwGZgfxB2+qhKBxFMHVTkrlEbaHtmCCBsfu6VxEaHTiHG2X0kXQ0C6EMuq1IgkAdJ0TKIVjBo0xM6n6fsmofTQVcwNdAfMIryRvYbwwzRmdI6lLIqbZZMqM0BAKraYFZ1SuRpBRSJoZFr13v1ho5Sb+ZTKNDxjQBfAkiB0TpD3Q5h6zNReb2GqrmXQl4PdMTdbXuzz8NhmQmQ25GxpEaSpKizGm2S+CvBp+plCPBV1MWpk6ESixQoRlN2sxHd4aoRqbem/yWTrHWN13N/w2GvPFPhHl7i3ZYoKjuZ5Nvc5wHMeW4Vhj7nOZHKOcogZErYmBDQSfl7opE0+SIwZjeNJHKfJPVFkYhFwEzuiPQAME6yY3RIw2iTG59FCANqWvZGhNQlSsI5+SFoVsjVMTlg5fU2jmmBaZJLhGm0QoOAx+qgW6HAfogShr8K3l8yFBGkc5jWidPX90aFugmVhtfyv5KUR5FQQY8nSB119krkkVvJ4HGYMfmMzz/ZBzYusdqFrYhVNWW43Z7a4St6ZyRhzY1VgUMV2iLqbDxb7D/BhAcOqInUO2ixKBnQjUEF+TNdua0UWjmdFj6t7pHW+EwubfyPMq1IZp0++Srijq5LGXMHM/L9kaKGgXtM6mP18kaRFER7ZgbborYjSOcQBGn7KE2SAFQbX++iImoEZjMN97IWB5EE3COJkuieSjkUvISWUWjr5yUtiOTHCGx0+igtlfiG5nZR8I1MzP8p0XQQTvNFFwjRMogkM1K8HK0T5nRHYrcndIcpUnPAvA6Wn1SOZXJtD/AOCaNRJ5m/1S6mxbJFOmANI8uSAJOw3YlsxOnNTSLd8DYxzB8ILuuymhlkcbZEfiCTLo6DkEzVGzDBdz3iVro4FjOMpSLKSsbGyJiASzkQo3tZZClIZ4RiQ18HdSE+xZ1GNuNov3JmYUC94aCToBf0QbSVsKi5OkeYdqOL97Ut8DbD9SuZrU5Wep6fB6GLflmbq1BOszZXISUhhzAwSAT5I2DUmK0yPM2UA2hQjQjmQqTJcc+s6bdFLKJyZZsa2LX57f5VbsrsMvtsoS2MvxTRuEaYDhi281NLCoMarV5sPWUUiyMK3Y0GHZPZakCxqgwMwiKwHtvIMHfqFKKpEmhisouPM/slcGypoCriztHmUVACQ0cSSLn20TaUhnpCFQnY+yGwVNLgNtN39qGpDqaDyc2ieqVOzQmj2qtjW5YButkpI4kccrtiUa7ovdR8BcVZF4m45bKmaZdh02QqmGJbmBgjfkpp2tF8ctS0svuFYovpgnUWKtUrVmDNBRm6Ge0NbLQcedvdY+vb9HbuXdDDVmR5ziGgnRYMapHcnJkOphmnYStCZlk2EOF0y0yCDtynmjqZVb7EelwYO+JxgcrJvUYG2cODt5uPqUPUYCBj+FOaDD/Q3j1TLJ5QNLfcg0T5hW0uSyMQywdffRSh6QRaOShDqhAF7KAboAP5A/ompCeogsz4sPmpsD1RWNcLkfNC0RZqOFTcolupNWJTwuc5pgIOVGaUrY8MGN5Q1sXVQ4MK3YBLqYtjrKTRyU3JqFeBE9VEmDUOU3zsg4yHi15JIw+YXbdNGDS3Gebwz0rEU20xLteQWyVIywcpukN0KhcJAsolasaS0umO1JcyBqFJK1sLHaW5FwDrua+wIvKTGuUy3JtTjyQ+F8YZRqOpkyzNY8lSskYujRm6eWSKmluXfHKzDQJ+IFDqWnjM/RQl6ySMA7iEOJbTaeWbZY1GjtZOm23ZEqcWBdL2hhA/KAQUyh3MssTSoH/emvgaekGyPpsRQobxHHGjwiYG6ZY2I4kf8A3sQQPpdMsYCDjMY58bDe+ydY0NwLnEQItyR00WqSGze3NESbpbDpwpFrpHIoc2FSwwm4QcmI5N8ivoKJgFfTA1MKK2BtIB2IYBz8k6xTZW80FyytdisxdDYGy24+n29xnn17W0RcNxCLOQfTLyVfi5PsP1eJN/KCSisMEK82RgNxjuUgpvTgiasj7jdPDOJPiIUqIUpeSZRplvMpdkWKLZYYd4StlsYk6jXVTZaono2Lh9xeAtEknuV47jsxrD4pzbBqVNrYsljT3bBDHZs0x0Qpp2PcaoCvTzTKWSsMXp4M5j6DWzFlknFI6OOcnyOcNxBfTdQmT8TST7hUZslY/wBA0oZFk/cq8fgXNBn4vqqoZLNb6mPYpzgTOYmJstEZGLJl3I1fhgjNO6dSZR6q7gmgwCXQE25U8gFMUzo8W6ouMvAI54iYnEsGhEoqE/BVLNHyV3Ea9RmUtZY/mFwfZaseC+TLLrJRftItLizw7xN3VnoQQr63LJFlU4y5+loVfoQF9fIDSxjs2s9FHhgFZpjLsS9ztYEoqEF2A5ZGWDa1OJfLj8ky0rhCuM5csYq48kwxoA8k2tAWEYdTLnToVNbGWJCjBSltjqCJVDh3RCw0ifSwQ3gKWAdbRZOqVuh0mE7FNBjLZByHjjY82gDdvslG4JeFwbSPEYUojk+x6EWq5ixHGtUI2NuSliEYLKdiMoeLsE6LHlW50OnboF2CYIIbBiZBI/VT041wZ5Z8ltWQuL1j3Mze97TYxqsjiky7HyZjEVnBjzN2ut08Lv2C0YkmDOqSoThVUmlWeTLm03EHkYbtpuVvhCK7HJzSdrcx7nl0lxJvzTpFMxtoghGyJblhxd01hP8AY36IY9h8+73HOE4hweGg2JgjUexVhTSO4lSArGBulkPBKhKzAHOgKlF6SGKRuo2MkiQlQ7Q7SbOqYREymwckAgbpgIueFUgRcIoqkFxExpZRhiUZqkuuVU3uaElRKd8QUY0R2oLKdiLkk8LddKNIl8QsbIsWJ//Z"/>
          <p:cNvSpPr>
            <a:spLocks noChangeAspect="1" noChangeArrowheads="1"/>
          </p:cNvSpPr>
          <p:nvPr/>
        </p:nvSpPr>
        <p:spPr bwMode="auto">
          <a:xfrm>
            <a:off x="215900" y="-475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6" descr="data:image/jpeg;base64,/9j/4AAQSkZJRgABAQAAAQABAAD/2wCEAAkGBxQTEhQUEhQWFBUUFBcYFhQYFRYVGBUUFRYWFxUVFxQYHCggGBolHBQVITEhJSkrLi4uFx8zODMsNygtLiwBCgoKDg0OGxAQGywkHyQsLCwsLCwsLCwsLCwsLCwsLCwsLCwsLCwsLCwsLCwsLCwsLCwsLCwsLCwsLCwsLCwsLP/AABEIAOsA1gMBEQACEQEDEQH/xAAcAAABBQEBAQAAAAAAAAAAAAACAQMEBQYABwj/xAA6EAABAwIEAwYEBQMEAwEAAAABAAIRAyEEEjFBBVFhBhMicYGRMqGx8BRCwdHhI1LxBxViokNygiT/xAAbAQACAwEBAQAAAAAAAAAAAAABAgADBAUGB//EADQRAAICAQMDAgQFAwQDAQAAAAABAhEDEiExBEFREyIFYYHwFDJxkcGhsdEjQuHxBlJiFf/aAAwDAQACEQMRAD8ARrV55nsA4ShSOAQGo7KgER7Y1so01yNFp8AFyFDA3RGCDUCB5ghRDs6lEOBKKAG0JxWOKChNKAAhTQsg4AAoKC96KQUiM6SmHQOQoDWd3aBLCDEtksUKAFQIAUQiAFQgop81LJYuVQFggK1lRxQGQOZCg0KAVAjmJwxzMcSTmbf3so537TkwzV1uiPFbmk4bwWiwB1Yg+GSXGGD1XWwdNjgrnv8ArwX5c+WXtxr9uTO9pDTpOZ3bg4PBJy3AM7dFnz4YJ+3g7XQY5ZYv1I1Xn+fmVDMeJvp81S+ntWjRl6RJe3kmNcDos8oOPJhcWuQgEgA2tKIGOBqIo4CoCgmoAHAwoC2GGKWCxC1SyAFQYGQgEHMoGhFAgkqBBglEguRAFihpUJYQYgCwgOigBmFoYqELUowVKmXGAPvmjGLk6QuTJGEXKXCI+MxdNhyh2c7kWA6CdVZLEl+V2cGf/kGNSqMbRZUcY19NpEyLEReCsdNZRuhyx6nq/UiqHcbV/phmYnQ5HRFrkn5LrQmktLf0dUejww/1HOvqjLcWrS/NmaSdm6N8kZNN9js4I6YVT+vLK6o4C2p5zoovBJz4b2+QDcSQbEo6Uymck9mX2DxgjxuAtP8AHmqJYIN80ZpdNJ/lQbOINIF4lUPE0SfRzXG5Z0MG9wzBpI5gSPkko588kYum6Y6MPGuqRsXXfAWVAFiqEChABxaoEZe1Sx0xohEYHIoGxciFgsIBQFhCmgDUKGhSyC5EAWLkUslnBqgGyMGrUwhIUQOmSJjcR6FBbFWfEsuNwfcqv9jqOd4AankJPqE+t9keI6r4d1HTtpq15QVPB1qRIq03sm7cwImOiXJCqs7/AP41BrI9SrYm4h7RShwlz/cDzTw3ftPWQUnktPZGbxfh+ERcgnWf2WhXwdFTvnkrKj1akZsk9wcMC5wa0FztgBJPQAK3Q3simOSuXx3ZrcB2QrvpmpULaDWkCKhLXEHlaBqj+GdXJ0LL4xihNQgnK/G5b1+AYSmBJfAEuf4arSBrGU2vbRXehjSutv3MS+JdVPx8lvFr9xjCcWdhg6pRltOYaz4g6dyD0VOTAq1JV4r+RckI9S1DK7l3fFGswXH6NdzadZjW1HNBA+IOB5Hn0WeeFqdSSZx8nTzxJzhLZfQmv7P0KozUnZdrGRI1EbKyXR4pq1sU4/iGSPO5V4zs3Vb8MPHSx9llydBOO8dzbj6/HLnYqHsLSQRBGoWJpp0zammrQDigMgMqA1iEBAlieShBcnNQFihvJAgWRQFiIBFhQAoapYLDyoCkQU1uLLLrhPZqrVMkd23m4G/kN1px9JKe8tkYeo6/Hi43fyNFheyFFvxuc/8A6j2C1R6PGudzm5PimWX5UkXlHDsYMrGho5AQr1CK2SMMpzm7k7KXtRhO8bAY55LXAER4TFjJ6rJ1WFyapG34fk9PKp3Vf2PM8fwfFMiaLj5Q76KiOKS2Z7bD1nSzW01/YiUezOKrOAyd0CJz1PC2Oc8+i1Y+nl/u2XzK8/xDBjj7Zau1Ldkyl2fwtIDvC+tVgk07NpHkMzZd81oShHZK38+P6GKWTPlt7Ri+/wDu/Z0SOHOfmcyhSp0fhLhEg9ATfrqjFZJcbL78i5FhxxTm3Lx2ZNrcUN2trkvAzVMx/p8mtNiLTIaEjml+V7+e1/z9NhYdMn7pY/bwq/N82uP3ZVVawFKreo2qS1rnPacpaTH9Jm3PRK8jS4e/f/CNUcOvJHZOKtpJ73/9MgM4g3xEiGMiGn4qjxa86TvyCnrf7mtu3z/UaXRt1FPd8vtFFX/uLjU7ychDpEbXkBo2VTtu2DJCEceirXz5/U9B7IcaeyiH5m/16szVdkH/ACdm/SEVkp1aPE9TWDqJYu12n+pquN9qsNhhFR2Yxo2D8yVZPOo7JWUzzwg6bFdhaVZrKgZmDwHA6GDdCeKE6bidHHnnFbSMtxKjle4ZS0TYdPNcfNjcZvajsYZ6oreyE4FUmhA5UA2KEABAIACzIEoUKACyKAsWEAWJmRJQDnqUNRoeyPDi6p3j2eFolpIsSdxzXc6XE09b+hy/iGdRhoi92bRbjhnKN0QFxVMsngZIbIVbTY6dFB2l4kaIDWMLi74nD/xt/uKSHtnZ1fh/TLM25SquF5fg81xeLz05ql/dB39P+pmdUdNyfr0TyyR2vjsj12PFonWNLW1vtSRFr8QEhrnDLaMsyB581NdlTwSXuS3+YWN4nFOo3w5s2VpE58n5i49RZVyySktPb77hw9JU1J8VfyvsQ6uPDnDvAe7awBrM0SR8OYgXv8oScfMvhicV7Xu3u/7jmJxk+L460zmEltNgbAaAd9L9FFa4/ckcSXte0fHdu+WVVVwIBJJfJLuUbeuqKaVDSTd9l8isxdSZOmqvxquTl9VkcladJB1+MZg1oNg0NAP5RvA5zuosFPUz551mqOSV8vz/AASsC11VzWC7nQ0E7dPJVSjuc9KeSdcs+geFUm06FOk0z3bGtnyELYkqpHoowcKQ1xThveN1v5aKjPgWRUa8HUem+DHVqBa4g2IXDnFxdM7UZqStDZYkHsQtQJYJCgTg1QlihAARcoCgZKIdgHKBBlEh6xSbAAAiABA2XqDx8nbbCUAIUkiIEqtxa3QyBlLq8jlD2l7ONxV87mPyloIJgg827qrKlLdcnU+H/EpdLtSau/n9GYLiPYGuwDu8j41MkE9YNgqHk0vdHpMXx7BO9Vog4PsliqlUhzSwjxF5vDW6lrRd7uQAV+FLJ9/2HzfFOnhBNO1xXzfl8JeWy24hwzD4SkK9JpqVQ4Bza4ZUEHVxH5HX0N+ivlUIuUFx+jMvT5s/V5fRyOo06cLX0XlfPgqMc+mHUsVkphtR3ipMbYR8XTMTNkkmlU+b7GvEpSjPp03aW0n98FRiWtLjDXNDyclxJbJ+ODE/sq+fr97l+tqKuSbXP612K2tTI0vI2+hUUfAssqZV1qkSroqzl58ijaIWBoh73FxIAGw1J09FpyS0xSXJ4zqV6uTf9z0f/TvAUi7vHDO5jobMQBscvNYpZ4wluWdH0UI3N7tHq+FqN235q6GSEuGa52S581aIiv43w8VGyIzDf9Fk6rAskduTT0ud43T4M6/hdSJhct9LkSujpLqoXVkWphnDUKl45ItWWLGXNS0WJ2DCFBsFQIJcpRKsHOUaDSFaFCBBAB6sF6jg8cKiQRyAVyIQjRLEAj1StqPIW2wHws83B8IdWZjEsxTapfQpvybsc9jmu6taXeDyBXPUssZe2G36r+xXJ5NVpbfT/JA4pji+o15DKZDXNIu+pY+Om1sQJAub6abrepbRyWlfPnng9J0eFrDpdu6fhK+G38vovmYfjdTx1KTslOnTcS2lTbAcTdpMb39JVcpuXbbwtj0fTKoxyK5Skt5SfHn77lS6q57bWZT5WDc5j3KFN/oi16cbpbuX8fwivfUgEDX6+iZJFE5yX5mIXyBsfaydIx5XclKx6rhaL4d3cEBoc3MYJ/vbP0TSm69uxQ+iWV+92y04dw3BvEFxpukQDYOPmLe6wZcvUR3W6Muf4VGLVq18mbbgHBTT0EDnzWGWSUnZRljjgqRq8HTuA42VmHI9VSdGDJsrRYtEdRzXZxZG9mZuRS3MVdyyXpRFxTssRfpCVyrgsjHVyVNd5cTLVgyKUm9jVBKK5OoYJpu4Iwww/wBxJ5pL8oTuH097KPBjsC6jIVmI4e2TCzywLsa4dQ+5DfgCqXiZes6GXYcjZVvGyxZExosPJLpY+pM4JWiHqoXqDx4qJDlCHFB8EGyFmkvI6YCEUmOUvHuK90CRmOWS8taXZAGzceoWXPJr8jDCVzUa/VmEw3HKhlxdSptBc9ziA6oCYJa0E77EA3T4sk1FVL9V3+n2j2s+ixUlFSlaSVbRry/++DHVak5zlJJJOYmYnWetxuoqR1J0pqKfC4Iv4h2QifDIMczePQfqrHEyqa1t1uQXc9+StXhGWXLk+QWOuCUa8FcW7UpfsTM2Uwd9uv2VU23sbYaY7+RxteLJKstlVae5sOy/bB1ICnV8bBofzNHTmOiz5MV7xOT1vw5S98dn/T/g9Lw1VhaH5gWuEjqCqFCK90n9Dzs1JPTW5KFRsSTrtBW/HkxQVtlOmV7INldu0/JWfi4eGBwkKa7dwUV1cPmTRLyRK7AZIMhWaozWzHXzRWVauyyN70aFHuMvfKjaGSGspSVZZaFa0plEVtDgpXuEXDyDX4Dr0WEQB6qSUWqoWM5p3ZCHCQVT+GTNH4to3ZK67OAcSpYUKiA4qEBeFVOFjRGyqnGSLCm45wcVrhzmHQlpIzAaSN1h6nFJ+6JfgnCLuSMVx3sllDnNc7LBNhmJdaxFpmNlXjmofn/c9R0HxRUoV8ue3/Bi8cwgQ2WsJu0kTLbCWzO+60xmpHYjpk92nLyVNXoVfEzZb/Le5He7ca/urEY5yTprkQWMzPTkj2B+WWq7+Q7MG5VbW1GlZKeqT27DzDEkpGuyNMJP80hWTMj0S/IO3LezPR+w/Eand5Xi0ywxcA6jylZss+yPP9fgjqtfU2rHzeZSLS9zktVsPNaroxtWVtgPrtGrh7hJKUUrtDKEn2IdTiLRv8lkeencTQunl3GcPjKdV2Vxhx+E8+i29Pnjm9s+ezBkxTxrUuBHUoMFPpcZUwarVkllIbq7SkUuTBDgCULDTZzDOyK3RGqObSvf2Q00Ry2Gqrp0QbsZKjVwtxzBGu+qWEr2fkLQasEEQsIJBP7fuhuMmkgHtGpEwNY+Q3UcVy0Mm6pCgTtCNIG67kLG12NEGPXrYWWLqephi9q5NGKE5bmV4jwOm8uOSMxk2idpgaLkTllu1Z18XUySS8FDjOxNDWPZRdXmj3LlmU+UQqnYWjzhH/8ARyh1RfYfw3Y/DzDwIixLo+hVkOtyt9gym0vaifS7OYC4ySW21N+q1x6jUK59SqYR4LgWm1GfVF5GWLL1TX5g/wAFhWZu7pNDgLG5HqEG2HVnlWuW3ceoY2QO7Y1p0mNesHRZZt3skVyxKL9zbH6dWpN3+yrqd8lcljrZAVHE2L3HzKVxvltgUkuEkC6yKxIGtjNasGiSYVigBW2VNTGTUDmmwuDpJVsIVuaoY/bTNFg8aXtk67q5Nvkw5cSg6RYYWrJurMa33M2RbbD9So3ZWSa7FSUhn8TAQ1Oh9FsT8YEHIPpsaDSUlMe0jYvdAJXQk6VnJSt0BQmATqb/ALIRW1sbJVtIcBRTbEaFCKAN1qgaCSYQlJR3Y8IuTpFHiePgGGifPksr6ht7I6eP4e2rbIHEO0bgPCI2lV5OonWxpw/DoXuQzjnuIIAJ5xcfyuXNzbut/Pcu9HHFNXsOvzkfylUMoqeNM5lN8eJynoyfLA5x7I7ubmTJR/DpvcHq+ERMS1vMeu8dU3oR7F2OU2yvoU8sudv9P3WuENK3Nbd+1Bv6JyL5kcOOaItGqiHaWkQMLTLDA5HT+ErhfBW/cqZLbisr203kBz9JBGUnZzogaqLp5N09v1M/ouUHOO6X3suRMXjiwS6mWszR3xINIm8Q9skzEWHJP+FpW3sWYulU3Slcq/Kvzfs6S+rKo8bLwAxjpIJmIblaJJB9D8tUno+DVL4Zo3lJfzb+QDHCpcuzE3jl6KKKK5YpYtmqOrQAYg6gEdDFvZO0LhnGaUo8Msezz3OJYGnSZ5IQTbpFHXKMY6rLYnqras59itcToio7g27jgYTrZNp8i6kuA8rQCReFNktgW2wG4h+wgJd2M4xXJs8TTzNjnHtN1snHUqOXjlplY7CYrOc6I6qN0FKznOhCUklZEr2MdxvHl7yAbLBKTm7PQ9HgjCCbW5UlpmZUo23tQj2yL/5QaTAm1wBlLbA22BJ1OniCpePfYDqW7Q9h8a5gOcOcegSvYrlgU37eB0cQJjwmPSymlsX8NXcF+IceQ+ZTLH5CsMV8yMxoF9TzPVOopcF/Ox1Q23KIYo57DlL8ri0C5DSYjyTLHJq0iKS1abV/qHXwZYGOqBzGuuXRIa22rtAbxH1VywVTlx99yqOdT1Rx02u18v8ATmgaPFsMCW0SS5gd4stODoC8ZmudObLEwJcIBtFqnCG0U9u5U8OeW+RqnW1v9tmlxz3pcop3dpXFgL6YfSAcGtrONUucZJdcwYnlNvYeq62S+u50H0cITaUnGe28EoqvHn+pU4jiQq0iHRULLsawZKNFrh4obaak239VTcn+Zffyo1YZ41kvG3H/ANm95Sa4339v7EfF457yDWfdlNoY3KDLbQ23/EkyUk7lz2NWFY4JxxLltt338/uRWcSyOEOMfFM3b0j79FPS2tGSedZG4Trx9/5Nr2Q4GzFUnOdVJDXkQBeHQ4TOhuRpsllTe557Vk6H/R5XKb8P/BqcNwGlRBDHVJcL+ISQPIWVfqaHUVuUZOonmpyrYJ/CWgHKDmj4SVrxpuPuVPwVPI7+RXuxJaLAW15qKbrYfQm9xwV2PbMwm9rW4tSixg4gZSGpe1IsS3tisDyOSNMDcUzeStVnJOCgQaiWQ0BrH1ctNx6JM7qI+COrIkYOsSXT1WSPB6aNKNHPZzRIpDLgXSACBHxfeqA6ajuw3UjFz62QF1JvgZqvgi9vONOiDaQ8VsOCTEEEb326KIXZch6aqWAV/DzlLyx8EgfA8lxOmVsaWNzAtqnjjk+339/QVZ46tKkr/Vbfq/43fyCxRp4Z9MPLcrgIHie59SRMgAhlMGATBmdVe4LFJWr/AL/8IGNZOphLRdr9Ekv7uT55VeDN1ceadCvTrMEvfECs4uc7OXGBJAaLkkCDIm6XUoxcZLnw/vb78nVWBZM8MmKXC/8AVUlVfLd9r3XYzuLxRrCm0CGM8LWSSAXSQZOpOvpFgEqV12RY5rDqknbe7fFr6cfb5A74AvbTbPenLIhoLMzXBo5C0mP+MdXrVsYtTTUpvhf14snVgS3uaRYNJg9RBsY3gk25pV5GUq90gcDRY4von4QP6jtB4SDFjcZreV1Pze7wDJqgk63ZG4+/u6gluR0Nhh0DAG93N40EZdIaEFFsfHkx+lu9l3437/fzM62pLydPoY26LSovSjlZcyeZtdzYdj+0v4RtXI3MX5QJPhDgHGSBrErFlxvVZh+KdSoY4ye/K/k1PZrtbh69TusVna+oYBe7NTcXWy2jJOgGnWU+G+JP2+P89zh4uqxZdpL3eX/HZG8rYVuXK02bbWSByk3hanDY6ONuJR43hhkkO8wdxzVPp0zV6lrgr2UGh2s+SlRToGqTRJo1GGzRCZNcFbUluwcQx1rwlkmNCS8G6BWk5rRwUAI7UIPkZcFL2jrGGtDoB+a53WZHrjFPtZ0fh8Fbk1wZ4YU8/ZVJujqSzLwO0eGF5IGY767J4xlLgql1KgrdE9nZq3iIHS7iPZXLpn3f8mZ/EXey/gdHZWmTdzutv5TrpF3ZW/ieRLZL9wqvZzDixa4j/wBo+gCqywjja2JHr88t00SMLw+jTENptHn4j7mUsZriiuefNN25P+xLDW7DLO4AHurLTXJTcu+557xniNes6uwP7tjrUnOhubLZ19gWy6elki1aab2/p9T1fS9NgwxhNrVJfmS3q+P67UUA4i7vaYaWvFCmBmcMwkOa6rUl0EEGwOvhFrptcvotvp9/U6Munj6UnK05vhbdmora/qvn8ijw72jvHPcJyEAXLnPdo6YixuSTtvKkFSLuoctcYx4/sl/niqGqFQZS94c4Zi2Li4ZLBnJgXj56xCtVnMzvXKsdfb32K6rm8IMAHSCJH7CfdXJGKc9/bfzLjgeFfUc6m17GsMlzzY5WnWfSfInmqpV3sd5tCUmt/AuFbmJDS7ITmqHbKzrb7uhp2vxuX9RKVLVz23I3HKbnw8/nBiXCYBgGATA5Tr5KRdMZ47xuEFsvv5Gcqkh3T9PsLbGmjz3UWpbFtwkuqOEReRBaCGzYmDrbRZ8umOxxs3T5Jy0N2vn2PQeCdj8FVYBU70vm7zUDM1tAwSAB6lDG4T7UF/DoQXNv5HplJgygE6ACT4pgRc7laKL1JrYj1xf4ZAEg8+kKmWz4LoS25KTjWDytz0273I29FXOnHYuxtOVNlK6redD0VVl6QZeTrKP6gpLg9EwVUPptcNwFqTtWjl5YuE3Fj2aEbSK6bChGgGY7W1D4Q3UX01XP6hKcv0O18Lit3LuUuEqvcQ3+4gW5kwPqq4QbaRvzY4xTl4N3hsK1gytFuepJ6rpRgoqkeZnklN3IIDX7+ymRGISoFAEX9EsopjXsRqgg6fyuZkwyi9kXRdobJ/lIpuPI9Jnnfa/s1UBc+kS9pc53dAXaXnM7Lz5x0U9VXT/6PVfDPieOlHIqdJX5rZGJqww+OQQNCIvtY7LRFXwdieZNWmR88yAJkSSJ+ER6Rpr0TpUYpzi5KfkZcXZItAJgWG0nz2v6Jyhur8gtrAEWtljUiSRBdE66eyYztKVXz97Fhw7HNY+1PPIIFMWBkQA4gZnGM0ibzyshJ7W+APFfMq+f3sRDizAY2wkmBIzOdAJJJ5ADkIS1ZqcoY3dXf9P0GXuDc2Y7GMpF3TYzy106IqN7AnklD3N7Mhd40nynlf7utCTSOHn0uVrgVmONM+CwOmYa3uZSvGp8nn+szyxZrx7qu56P2P41TrNy/C9ou2ZEaZhzF/RI4VsX9L1KzJ+fBv8AA4kwASrYvsy2Ue5P70WvdM6E0s7EAOadpEdD5qnJjveOzJBtPcyuLPduLW0gTz1VMcj4UdzYoWrctiD+PceXsq3OTLfSijXcBxWR/dO3u39Qr8M99LM/WYtUfURd1XCWg7m3WyulWpJmCCeltDpKcRIyvausC4NGoCw5XczufDINQchrsphf6hdrkbqTu4gTprGZW4Vy0N8SyVjUfP8AH2jXTfotHc4NbCokG3vAQtDxTYDXSd+XRFMZqkK106KEaoF1AE6JHihLlBU2lyRq1KmBBk+pHpKx5Y9PHZothLI9yjq8EpuLs7RVzaCo1pa3lFgSYtKwRvG28ffz/HBvXVSSSuv07lBxXsNReCWgUjFu7zAabMmPki+ryx5pmnF1zVR3a+ZlMb2CrMnK8PnnbaR8/wDCtj8QhdSVGqPUxlZQYjg+JpxNJ285SXa2Ok6rZjz4snEia32SI1FozAECQCCDa876GRPnZO7XBpSiq1N7s7Htk76RBEXAE+nX5BSF1uSXuIWJcA0XPXz6dNFbFW9jLnkljqbsg1TcZTc7LRFeTi9XmjiScX9PJpqHBy+kGna+bkdz/Cwym4z1IzvpfVx1Ll7/AFLbs12ZrU8RTqF7QGGfDJLgR8NwBBB6qSzprZGfpvh+TFk1tql/U9QwTDafvkpGTOg6LHvGgSTAic028lapqhNLukRmY9t8pm/15JVkT4Hlhl3ItV/ePdlsS0tB08SRNudoOnTBJ+TKixIdYgwfNVGpmm4jVyva4ktymZCEpVJNkxQuLS3s1eFe2oGVBe1vXVbY1KpI4+RSxtwJDkz8lSML2irw5z4MgxB59IXOk92z0/Qw9iiaDsdP4cOMS9zjA2g5QPktuF+w5HxR/wCvS7JL+S6CsRz2JUdAUbpBirY1SpbkQZ3g+3JKo9yyU62HXqwrjuwAVB3sMVq145fqsWfM70oshDa2RS6+6xNW7L0thI5bJdHgl+QXtn1+7pXDYKdEV+H+/wBlRLFEuWRkOvgwR96/5VMoVwXxytFXiOAUKtSKtMEgGHjwu0i7mwT6rodJnk/Y2WPNKMbi/oVOP/0ypme7qvZezTDgBGl7z6rfqkuUN+P1qpIp8R/poN6znCQPhAF9FPxTXYSbjkVMepf6e0WFpJs13ueZ5pZdXN9zP+Fwyadbrf8A7Ll2Ap0hJcDawWe7NSV7JDDO0LGEgMs3nrI38lYo9xJYl5I9XtVUdoAB9whuH0YR5IeL4pWeLvt92Rq+R4yhHght4jVFg6IMoteC6Ti0rLThnal4GV5Bg+uutuqMXJIoeCDlsTH4kYi8hrhv/cP3QUm3TDlhHGk0bXijQ5viHqrsqjJe4w4G4S2ZJ7NYpuQU80lswN4T4JqtKKeuxy1a6Lms6AT0Vs37TFBXI82x1YOc6dCT9Vz0tj1+KGmCo23ZcD8LSjkR/wBit2Ne1P5HmviDf4iV/exaqwxHAKJBs4ogQMhAbcZbXBiL7j13Q1IteNrkaxGHmTAn1v8AzZZc/T6vdHkeGStivq4hrbkxzB++i5056Ofv7/Y0xxylwBSxbTo4ff2Uiyq+RpYpLsJV4gwGCdB7+QUl1Efv+CRwSasjO4uwGJJMek7iVW8t8bln4eVWRcTxdvMDXfRVPXLhDxxJFLj+0OQEsF9jc/JW4YZIStGiGOEtpcEZnayqWtHuTrzXR9/kZdPitsgY7j9UgguMTNlNDfJbpxx3SGKvGKjmBhcSBt180fTBcU9SW5X18QdyfvZPGCFlkAqnMIPv9Qm4ZW1qVkZtJzdHCOsqUippvkdh53HzQoGkQUtySb7WEo0OrCpMa06XN5+ghR7jx2LXBCWnzH6qlrcsySjpR6hUbIIWnlUzkxdblHSq9xXDtpv5FZoy9Odm+cPWxNGo4zX/AKDiDqLeq1dRL2HL6PH/AKyTMFhKHeVW0xbO4D3NyqMcdTSPTZsnp43Pwj0rD4dtNjWMENaIHkt/Gx5Cc3kk5y5Y4XINiJHQoQ4j75KUFMYxNZrRdwHU8hqlnJRXJbjhKb4KbEdpMPTHhOYjQc/VU/iIL8qN8fh+fJ+bYzPF+2b3CGDLe8clnyZZyRuw/D8eN77lOOIF0kmZWCWC3bLskktkJQxbuZCHofIrnNCVMS4HUq2OJFLyDLsRzPqrFjQusjYnHgTJvOgufZOoEVsrO/LzeYkmIiCPNXLHRZEfaY2hMPYLuvPTQKEbBbuiAGqVCLcItUCJzUFaOYOd/wByiCmdEH6hQIcxrAQdBss+E1QWkCZttsqlOpAyxbSPUwOZWs5VlZxWkzUyVTlUVya+nlkeyFwmIFSg6mNQfCCdkjmpwpBcHjzKbA7P8IIrh5/JJPqIEe6s6eO9lvX9WnhcV3Na5azgoSFCWdKlkoh8Vx4pMzEwqc2XRE09N07yz0o804zxt9VxkwJNlg3k7keoxdPjwRpclJUq+qsUSSytjLak2cITUiiUmxGyPhNuR090HErlvyK/FunQHyt8kukq9NHVMQ+REG15spQPS8gYh+a4JHKDp5JlEnppEUtynUtb038zqn7DUHTxLT/iFLBsKa7YmeU629NlCakEXtnWSoFSAcDs6OYsUbRLFdzN/wBPVQNhlwUJYJURE7CJFioGToAAu+Ef/R/QbqaiiUyUzCgXdcwq27F1Nkrh9aHnLoBHrZUTW5rhG40z1v8AAdV0FA4nrEPiNIaC8IZI3sjRgk1uzO966nWa6LNMnqsiWidnQcVkxteTYcPrB7TUbo4W/VasdpORx80akoPksQZWnkyNUIgQ5yLIjz/tpxUudkB8LT81zMk3kn8ken+G9OsUNb5Zj6hTpGjJOyLVOhmPXVMjPJiAX6IgcwXV2iboCOQDKwNxa15tayIFIUAwLyZtN9dioOOinbz15dURWyuxU5oNgoyp2TqGGaBsq3IrbofOHbFohCwWCcI3kjqZLK7GNaPh12HNOhlJjmEYQwTrJ9jsmLYj7eenRAZ0MVDJGW/vCFpC6nwiZSwYN3GTsNgkcrKZSJobAsLpRCHXqZs14I2B95KZFkIsPBPi2llJG2CPb67oC3cHm4q2QHhBI0JlVxPBDKTuq8kKWxqwZdy07P0f/wA4E6k+ibHH2UZerl/rWWzdLK0xvnc4oMiGcRWytcT+UE+yScqi2W44apJLueQcVxoe9x5mYXPgkj1buEEvBXOe7+33VtoySmA6i4xceimorchW4Mb3+aDkIwcQxoCiYErIlDD2Mj4tugTpliiS1CwGZgfxB2+qhKBxFMHVTkrlEbaHtmCCBsfu6VxEaHTiHG2X0kXQ0C6EMuq1IgkAdJ0TKIVjBo0xM6n6fsmofTQVcwNdAfMIryRvYbwwzRmdI6lLIqbZZMqM0BAKraYFZ1SuRpBRSJoZFr13v1ho5Sb+ZTKNDxjQBfAkiB0TpD3Q5h6zNReb2GqrmXQl4PdMTdbXuzz8NhmQmQ25GxpEaSpKizGm2S+CvBp+plCPBV1MWpk6ESixQoRlN2sxHd4aoRqbem/yWTrHWN13N/w2GvPFPhHl7i3ZYoKjuZ5Nvc5wHMeW4Vhj7nOZHKOcogZErYmBDQSfl7opE0+SIwZjeNJHKfJPVFkYhFwEzuiPQAME6yY3RIw2iTG59FCANqWvZGhNQlSsI5+SFoVsjVMTlg5fU2jmmBaZJLhGm0QoOAx+qgW6HAfogShr8K3l8yFBGkc5jWidPX90aFugmVhtfyv5KUR5FQQY8nSB119krkkVvJ4HGYMfmMzz/ZBzYusdqFrYhVNWW43Z7a4St6ZyRhzY1VgUMV2iLqbDxb7D/BhAcOqInUO2ixKBnQjUEF+TNdua0UWjmdFj6t7pHW+EwubfyPMq1IZp0++Srijq5LGXMHM/L9kaKGgXtM6mP18kaRFER7ZgbborYjSOcQBGn7KE2SAFQbX++iImoEZjMN97IWB5EE3COJkuieSjkUvISWUWjr5yUtiOTHCGx0+igtlfiG5nZR8I1MzP8p0XQQTvNFFwjRMogkM1K8HK0T5nRHYrcndIcpUnPAvA6Wn1SOZXJtD/AOCaNRJ5m/1S6mxbJFOmANI8uSAJOw3YlsxOnNTSLd8DYxzB8ILuuymhlkcbZEfiCTLo6DkEzVGzDBdz3iVro4FjOMpSLKSsbGyJiASzkQo3tZZClIZ4RiQ18HdSE+xZ1GNuNov3JmYUC94aCToBf0QbSVsKi5OkeYdqOL97Ut8DbD9SuZrU5Wep6fB6GLflmbq1BOszZXISUhhzAwSAT5I2DUmK0yPM2UA2hQjQjmQqTJcc+s6bdFLKJyZZsa2LX57f5VbsrsMvtsoS2MvxTRuEaYDhi281NLCoMarV5sPWUUiyMK3Y0GHZPZakCxqgwMwiKwHtvIMHfqFKKpEmhisouPM/slcGypoCriztHmUVACQ0cSSLn20TaUhnpCFQnY+yGwVNLgNtN39qGpDqaDyc2ieqVOzQmj2qtjW5YButkpI4kccrtiUa7ovdR8BcVZF4m45bKmaZdh02QqmGJbmBgjfkpp2tF8ctS0svuFYovpgnUWKtUrVmDNBRm6Ge0NbLQcedvdY+vb9HbuXdDDVmR5ziGgnRYMapHcnJkOphmnYStCZlk2EOF0y0yCDtynmjqZVb7EelwYO+JxgcrJvUYG2cODt5uPqUPUYCBj+FOaDD/Q3j1TLJ5QNLfcg0T5hW0uSyMQywdffRSh6QRaOShDqhAF7KAboAP5A/ompCeogsz4sPmpsD1RWNcLkfNC0RZqOFTcolupNWJTwuc5pgIOVGaUrY8MGN5Q1sXVQ4MK3YBLqYtjrKTRyU3JqFeBE9VEmDUOU3zsg4yHi15JIw+YXbdNGDS3Gebwz0rEU20xLteQWyVIywcpukN0KhcJAsolasaS0umO1JcyBqFJK1sLHaW5FwDrua+wIvKTGuUy3JtTjyQ+F8YZRqOpkyzNY8lSskYujRm6eWSKmluXfHKzDQJ+IFDqWnjM/RQl6ySMA7iEOJbTaeWbZY1GjtZOm23ZEqcWBdL2hhA/KAQUyh3MssTSoH/emvgaekGyPpsRQobxHHGjwiYG6ZY2I4kf8A3sQQPpdMsYCDjMY58bDe+ydY0NwLnEQItyR00WqSGze3NESbpbDpwpFrpHIoc2FSwwm4QcmI5N8ivoKJgFfTA1MKK2BtIB2IYBz8k6xTZW80FyytdisxdDYGy24+n29xnn17W0RcNxCLOQfTLyVfi5PsP1eJN/KCSisMEK82RgNxjuUgpvTgiasj7jdPDOJPiIUqIUpeSZRplvMpdkWKLZYYd4StlsYk6jXVTZaono2Lh9xeAtEknuV47jsxrD4pzbBqVNrYsljT3bBDHZs0x0Qpp2PcaoCvTzTKWSsMXp4M5j6DWzFlknFI6OOcnyOcNxBfTdQmT8TST7hUZslY/wBA0oZFk/cq8fgXNBn4vqqoZLNb6mPYpzgTOYmJstEZGLJl3I1fhgjNO6dSZR6q7gmgwCXQE25U8gFMUzo8W6ouMvAI54iYnEsGhEoqE/BVLNHyV3Ea9RmUtZY/mFwfZaseC+TLLrJRftItLizw7xN3VnoQQr63LJFlU4y5+loVfoQF9fIDSxjs2s9FHhgFZpjLsS9ztYEoqEF2A5ZGWDa1OJfLj8ky0rhCuM5csYq48kwxoA8k2tAWEYdTLnToVNbGWJCjBSltjqCJVDh3RCw0ifSwQ3gKWAdbRZOqVuh0mE7FNBjLZByHjjY82gDdvslG4JeFwbSPEYUojk+x6EWq5ixHGtUI2NuSliEYLKdiMoeLsE6LHlW50OnboF2CYIIbBiZBI/VT041wZ5Z8ltWQuL1j3Mze97TYxqsjiky7HyZjEVnBjzN2ut08Lv2C0YkmDOqSoThVUmlWeTLm03EHkYbtpuVvhCK7HJzSdrcx7nl0lxJvzTpFMxtoghGyJblhxd01hP8AY36IY9h8+73HOE4hweGg2JgjUexVhTSO4lSArGBulkPBKhKzAHOgKlF6SGKRuo2MkiQlQ7Q7SbOqYREymwckAgbpgIueFUgRcIoqkFxExpZRhiUZqkuuVU3uaElRKd8QUY0R2oLKdiLkk8LddKNIl8QsbIsWJ//Z"/>
          <p:cNvSpPr>
            <a:spLocks noChangeAspect="1" noChangeArrowheads="1"/>
          </p:cNvSpPr>
          <p:nvPr/>
        </p:nvSpPr>
        <p:spPr bwMode="auto">
          <a:xfrm>
            <a:off x="368300" y="14764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402" name="Picture 18" descr="http://www.spletnik.ru/img/__post/6d/187804454f1046e45db97ae7b159af1e_full_6d53ec5f69bc804df7b8abb821790d72_480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5500" y="4686029"/>
            <a:ext cx="1819828" cy="1477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0" descr="data:image/jpeg;base64,/9j/4AAQSkZJRgABAQAAAQABAAD/2wCEAAkGBxQSEhUUEBQUFRUUFBQWFBQUFBUUFBQUFRQWFhUUFBUYHCggGBolHBQUITEhJSkrLi4uFx8zODMsNygtLisBCgoKDg0OGhAQGy8kHyYsLCwsLCwsLCwsLCwsLCwsLCwsLCwsLCwsLCwsLSwsLCwsLCwsLCwsLCwsLCwsLCwsLP/AABEIALkBEQMBIgACEQEDEQH/xAAcAAABBQEBAQAAAAAAAAAAAAAEAAIDBQYBBwj/xABDEAACAQIDBAgDBAgFAwUAAAABAgADEQQSIQUxQVEGEyJhcYGRoTKxwRRCUvAHI2JygrLR4TNDY6LCJFOSFRZz0vH/xAAaAQACAwEBAAAAAAAAAAAAAAAAAQIDBAUG/8QAKxEAAgIBBAECBQQDAAAAAAAAAAECEQMSITFBBAUTIjJCUXGBkbHBFGHw/9oADAMBAAIRAxEAPwD2x6hBjetMbWOpjLyQAXSParYeg1Rcua6qubddjbXyvG7N2q9RAboxsLlNRfjxlH+kOv8AqqSfiqFj4Kp+rCZGjVZLGmzKeam0pll0yo3YPD93HqumerfbG4gek6MYeIE85w/SrFJ98OOTqPmLS3w3TlDpVokHmpBBPtaNZYsjPwcseN/wbNcTfu8ZHUNb7jUz4qR7gymwXSDCVR/iLTP4XOX+bT3ltQCsL0qisO43+Rk04vgzShKHzIjbHV1+Ojm76bA+xtGjbyD4w6H/AFEZR67oVlqDdYxM7cVvHQrX2FR2ij/CyN+6wPyk/Xfm0ra2Dov8dFL87WPrI12bTHwPVTwqMR6EkQoPhLcVIs57pVLhqw+Cur91RBf1W3yj+sxC76at+4/0IgGn/ZZZj3TnWGA08a25qbDxA+cIXFDn+fAwFTJutMXWGMFRTy+UdlgId1hnQ5lHtfpFRogqHVqmoVBuzWuMx3ATOdH6lV8StfF1D+sutGmGOUNY2IUG27u9ZTLPBSUey2OGTi5dG/zmczmRIx5g+xnTUI3gy4qJM87nkaVlPKSaQAWeLPFlEWSAHc0WaNtFaADs0WaMvOwAdmnc0bFAB1528ZHQAdFFFEAPVXWMyyd985JCPOv0h1v19JPw0y3mzEf8BM+Wh3TfEZsfUH4Aieig/wDKVDVJzs0/jZ6Tw8dYY/gmzSJjIus3yM1ZBTNegmfWRpdTdGZf3SR8ozrJw1Y1Mi4lnhukGKpns13Pc5zD3l1hP0g4hf8AEp03H7N0P1mSWpeOBliyPpmefjY5cxR6Hhf0g0W0qJUQ+AdfXfLbBdJMNW0Wol/wt2W9DPKAIxkEtWZmaXp+N8bHta1EO72jgvJp4tRqMhujsp5qSJaYTpPiqe6pmHJ1De++TWb7mafp0vpZ6vmcd/vIcTjlRS1bIqjezaAeJMwlHp5VAs1JCeBVmAv4f3gez9s0mfrdoCriKgYmnmy9TSXT4KIst/2jcyXuoofhZV0a6h0no1j/ANLQr1h/3KShKXiKlRlDeIvC6tJ3U2LKSPgqFGB7iV/rAV6X4Mjew7sjD+0lodI8K+6rl/eUj3jUo/creHKvpZUbW2XTWhUHVUEdyFAQJmuxC5ha2t9b2h6dDqTU0UsyvTHYqo5FQEjedLGx4bpW7doM+JoGmQ4brKgym9xTXS/8TL6Sx2FUqoFDsx5hrn5ylQi8jtbVX9lr1aNmH7Ex71FKVFPXUmanWZbBMy2IYXN+0pVgO+WoZhznm+1Np1OvqGmTTD9XUOU72UMl/QSbC9LcUm9lqDk6i/qJNZktmTXgZJx1Ro9DNQH4lBjTTQ7sy+BmSw/Twf5tDzRvoZbYXpbhKm9ih/bUj33SayRZTLxc8OY/2WvVMPhqA9zrf3Fp3NVH3Vb917exEWHxNF/8OojeDA/WEdXyk9ih2uURfabfErr4i49RePTEA7iJyzCczniAfKMWxOKkcCJAHHK3gY4VF7/OIRLlitGBhwI+U7flY+cAOzsaL8veOIgBJFFFEBE++cEbVbWMq1cqs34VY+gJ+kl0B4xtfEZ8XXfnVf0DED2Agb1JGjkktxYk+usYx4AazjZHueuwRSikO6zfI+skowht2jbuG+JlAG6RSZY5IQW2/fBaj3kjVII7amSbEiajVhK1ZXU3kwaCYNFgKk7ngtA3I8z6An6RgqyxMhQcHjg0CFSPFSS1C0hgaOvBBVj1qR6haQkCPUSBHki1IahaQrB1mXOyMQewgIJB4u1vVJpcBi3KXd2Nlvqe68zOFpkqgGt81Q/xMQPZRLxmy0n/AHbeth9ZZifLME4qS/LKGrWvUNz9xfm39TEH1kCoWZu9VPldrQilTy+MobdnQxJKP6neqjWWderIGqax6ixRsfk5SzwmPrUkLJVqA3CgZiQN5JsT3e8rA0IxLWp0x+LM59co/lMnGRXkxp0mXWG6Z4lfiyuO8WPqJb4bp4v+ZSYc8pDD6TDq0cDJrK12Z5+Fil9J6RQ6W4R97Ff3lYfSWVDG0anwVUP8Qnk4AjgglizszT9Mh02j13quVj5xpU8p5bQxFRPgdx4MZZUNv4lf8wn94AyazrszS9NmuGb4HWEE+5ExOF6T1iQCFPM2mm2VjmqnUAW10lsZqXBky+PPH8xdRRRQKAPEDtHylV0jrZMLXb/SYDxYZR7mXFYazP8ATUE4UoN9SpRT1qqx9lMJcE8fzL8nkzDWw8PeH0cLkFz8R/2jlC8Ns/q2JbU8O4mRYh5zXHs9IslqkB1jaBVTCKpgtSRLUQMZDUMleQ1ZFommQsbSVa2kgJnAZBEy22fU7NZj92i1vF2VB/MT5QMPCMMbUGH4qqC/Hsqxt4aj0jGSW1sVJ7sSawmnRvGUUh1FJJRFKdHKeDB5whNnA8TJqKSWtfRV+J9B3D7zeQ97SzSil5HYHRwJYmx7NyM3hy+ULbABUYnUgE+J4Q+jSAAA3AWjcavZA/Eyj3ufYGGlJFU88qdBODohdBwAXyUBR8pzaGlJx3/3k9FbLINqDs+MsSqJRH5kijVrO1uC019Mx+sa7xlJrvV7mUeiA/WJ5lZ0sPH6v+RpaNYzkjrtIM0ocassNtdmt1f/AGkpp5hAW9yZXYGxqJm+HMubwvr7QivVNWo9Q73dm9TeSjwQmvjX4H0xJxRvG0UhVNZYkVSkCtTYTqVJYqsgfA3uQfAQcX0CyLshV5MjQd6DLvjka0Vsk0mtiywJ7flN30ap9gtzNvT/APZgdn7z4CembFoZKKDja589frNmDg4nqL6D4oopccsHq75n+llQAUQfvVv5adQ/SaGoNZkOmb/9RhF7sS58qQUfzGKXBPH8yMpiGuTAawlhWWA1hMMj0GMAqiC1BDKogriVGhAjiRkQhxIiIiYG6xghVVJDkkaJoMb/AA6S/vuf4mCj2p+8IpUryNKd7dyqPQf3huHS0uSM8nQqVKGUqcaog+M2mtM5VGZhv5Dx75PZcldOTpFrTXy5nuj9l0896h+9ovcg3ep19Jm12wz9ipYIxAYgahb628puFUW7NrW0tut3RxalwV5YuC37GKsHxTfraSDjnbyUAX/3Qg1kX4nUW33YD2g2z8QlWuzo1wqBF3i5JLPYHfpkjk1wZpXRaokE2yNF/P53yxVZXbbez67lXX5mWT2iGLfIjNYXUOfxVX/22X/jE4j8MpFJM28jMf4iW+sbeY2dTD8iZERBa51hTmDVxukGaYCw4uZZUacD2el2MuKVOWQWxVmnuKnThKJFTSTqsuSMjkNVZKqxyJJcthHRW5EGWRthgYSFjgkVD10D7Ow5NQL+JlHqbT1JVsLchb0mG6P4bNiV/ZBb00+ZE3M1Y1SOR5k9Ux0UUUmZCGpvmJ6VG+Poj8NCp/vv/wDWbZ98w23NdpqP9G3nlcyM+C3D8xSYlZX1RLfHJYysqrMUjuY3sV9UQV1h1VYMyytmmLBHWQlYW6yJliLED5ZE9OFZYgkB2E0Kel4ZTpxUqeghNNJckZZSBcbW6tLjfuHLvJ7pmxbeeO+XO2K9nAtcBdRzJ119BKZZTle5pwRqNiAEs8JtmolNqa7j8J4pzC/nSVh01O7nKl9tZmsllXmd59d0hjUpP4SeVwS+IvSSd+/nLOneklF1uDnZ+7QgD1Fx5TIpj2GvWDj2bj+nGXNbpCCtLMostMKe1bW5Nxz3ybxTTRknljOUVWyv+D1mhZgGG4gHyteZ/bdytQ78wNvPQCZ6j0vxLUgmEWg2Vcti5aqw7hoL+srH6XOyWrrlOYaAWIKkHUeImrIm40jDCLjKT/Y0+OoEHu0t3aWgzU7RVdqs9M1Vp9YlrsUN2HMld4gmGqdavW0SSLXKHfbjbnaUvDJI3Yc8aUXt0OZZFX3d8nd7/D6ndGmlYHnzlBtToI2TS0J5y1RZDgKVkHhC1WaIqkY8srkzqiEU6cVKnJxLEZ5SEFiYRwE7aMgMCx2WSqs7bidwFz5RpEZypF10So61H5WQfzH5iaSVPRmjlw6E73u58W1+VpazSlscicrk2PinIoECJ98852jirbVc8FelT/8ANAp/nno775430rxDCpVdeNeuzHkKTrTQjzEUlZZjdWaDatGzGVFVJc4jEmrTp1bW6xFcd995HneVrrMk40zrYZ2kVtVIK6yxrJBXWUtGyMgJkkTJDHSRMsi0WpghWPpJciPKyfCUtfCNchJ0gtRJ6QkUNw1O2pl6MkmZfbqWqt5fISuCTU7Z2f1naXfbWUBwbA7j6TLli7N2DJFxRUbcbLTCnTO1r66W1vpv8JkTv0mz6V4JhSRiCBmIvY8hMq9Cw0mjAqiYvKerIQ35SRN94+hhyxhX2PSWNEcZ6Z0Ww+FxeHBemq1FsCyDKb8GFuMzvTXA/wCfpno1Oqq23MN9OpbmRaDdHHr0QxS2U7wb7+7vlr0iwT/YKlZ75q7JdeAyNoR5CW6rRU4aJ3e1l1sjD3oJiMLrdf1tL8QG8r+0OXGBiqlOqDTsFqEsoAsA33xbhvvbxkPQnFMtBSDoCdItq06f2g5tFdCykfdqXHaEdjULuP7BW1KNmAGitqo8TqPIxioynIw100MNBd6K5u01NygYC2dbXDAR1CiWcCpmBsLE7xYaAg8JgyxrI6NmLM/bWrr/AKyxopYCT0kvOoqkgZgdOBhBFvAS9GdyvgbaOWV9bayg2QZu/cJNgNoq5ykZTw5GGtXQ3jlV0HKI9VnbSRFkilsSrIsauioPirOEHhftH0hlOneD7H/XbQ01TDIfDOdD7/KWwRkz5NqNxTp5QANwAA8BHCcvOy4wD4pyKIBjb58+bW2gzHEA7gzqveGxBqEz3/EvYEngCT5CeG9LcIlOz0jnpP8AEw303voTx574mWQqmb7Y22cGmzsMuIrU1bqbKDqwIuPhGttOMpBtCi5NuyL2DDVTy0OonnOFogk3ZbAEjX+s1uzNp4N8gekFIFi2oUt32kZrUTxT0FxVoXF1sRzGogVSnJNp7Zw9MaAC2i9T2W3XGo3jxi6L1qmMRyUU5CAdcrHNexBtY7uMpeJ9G3H5a7BGSQ1El7itksvAjuIt77veVmIw5G8WlMoNGzHmjLhgQpyfDLvjQpBljgsPcXigtyzJOkcw2HvqYYad5IqR1pdRlc7GKkQpjkJII9aRMdENRV9IcD1+HdLXNsy+InlSULHKw1E9rFIzM9J+jgb9YgseNoJCcjD4fCDeIZhcFc6ztLDOptaXOzsGzEaSVE/cpBOAwYYgcJYdLXtQFHuhiYcUFJtmcW7A1IJ3FuQlXSoVKzXqc5LgpvW7KXYdErTtuAhq4A1qqngomgOzQFsBCaOGFNS79lEFybfm8Rd7325CcLgnGHPVjVToeIHG0bhsK5UGoDmDEAka5Zqtg4lamHpvTFg63sRr5wynTVrkgb7Duknit2Y15Tjca7MbVwqNvXz3GB7QwzlSEbMo+IffUd/MTenAUz90e0FbZdMMSFseYtISwN8Eo+Wou0earQkq0Te44TfVdkJe6qDzUgex4Sk6S1KWHpdYDkOdQ2ZAQqk9okW5Sr/Ho1x9RUnVEmF7Sg92vjxhKpMQf0jpTBVKWe57LHKo8wBGH9IFSotjTCg8UAv6mSTiuWN+Pnluomy2rtRaFM5SDUYEKB939o/SG/o3wWWi9VhrVfTnlX+5MwuHptXUsoY7tSNdTaev7Jwgo0adMfdUDztrNEarY5WZSUmpKmFWitOxSRSdiiigBWbfVjQrin8Ro1Qtt+Y0yBbznjGEzrY1wFQrkRmKIoy6HPrfLfmJ7djKuXXwlDjNm0qhz9WoIN8wVSLnfmQgqb94gycXsedf+yqVexpVaJYgHLSrI4NxvAuCPADzlJU6NYiirfaKNdFG5yt08SwvbzntH2fCtq9GkGAOVggQ+F13esoMD0oNOv1VWl9nQ5hZizZtLKytqpB03Xi2Dc8hx+EKBW+69spvv01nqvQPZjUMOxYW6xlIvvyhB9SZkdvYbNXdytMKrXGUFAQTfPkGXMddbCbvBYytTooKtB6hAN3pFLML3DZb6XHCCYSi0WwYwatgabcLeFrf+O72g9Db9BmyuWpOdy1kNO/gW0PlLLLfdrHsxbxZS4nY6KC1lIAv95T5EEi/lJ6exSFFhb+K/wAwIXiUuADxZR7w4GR0RLPfn9ymGyG/OX+s6NjNx+Y/rLotG3hoQe/Mqf8A0gjcCfNf6wLG1BRdUdTmf4e0utppc0876T4wtim/YsiDv0JMNCBZpmoooCL5b6XtnFz4dmVGN6QrTJXqdeIcnTxAgWztqNTualim/gCG4C3ESmxlbO5ZjcneYlFA8kuwtMWGJORdeFtJqOhiCrWsVUKqkmw47hrMhszCmtVWmhsCLseSjeZ6L0Q2euH6whs2ZhlP7AUEfOS2IuTZ5ditlVMDiXUM2YOxD63ZWJIzfi0I3yXavTCpQy5adMk2JJBsfAgz1LpPsOni1BPZcbm+h7p5ltnopVpkh0zDgd48QZRKMk9jq4M2LJDTkW4EvT+pV7KJSpvbTNcqT3a29ZC208S9NqdVjnqb2cjLbkv9o3Z+xhntl38La+U9H2B0UzC9ZB1fBGF83iDElJkpZIYODuw8XWwuHpU6lMuioLOup5m80uysZ1tJXtlzX0Nr79JW1uiuHHw02T/4qlSmPRWtGt0WTQJiMUluVYtb/wAgZerRypyjJ32aDN3wLam0KdABqrBcxso3szclHGZ/G9DDUBBxuKsd4LDdxBtaEU+idMNTZiWNIgi5Jvbjr5ekUpT6RFRh2zQCeb/pF2/Uo4qmi2yCkS6kAhySdD5D3nofVd59TMD0z2L17B1N8pIN+A5X4iLMrg0aPBUPdWvg892vVpVHD00FNSBcLxJ3m24cp3ZCq1QKxIpk6i/Dxh9bYLBr3v3cJNS2NbUA37t0526Z7PxY48eLTZrKeyzhitSjVOQkA3NwL/CT3Xm96LbcXFUzwdNHHtf2nlqriSnV6FLW1008Zpv0ZbOqU69VmPZKAW3633zXinvSOH6l4y9pyk02uGejzsUU1HnBRRRQArNqb7RbITRr8bCOxgux8vlGUTYG0BgeOVc5ybvrxtAsXgKdQEOBY79AQfEG49ofUpSM05GixMxuJ6HsHIRyaVTsuhPwqTqVvuIG63Gah8IjaDgLAHQ2EMo0L751sN+TujWwpbspMZsQOCCTY/da1RD/AAtf2lKuy8RhixoN2baIC2XfrZGJsfAzYkEfm49Y1iOI+sezFqaMXgNv4irXpJVUKFJZrK123rqO4XPpNY20VFu/uYfSMw9NWrMfwIB5uSfkoh/UAwSYpNPoH+3AA3VtNTpIqe2KZ4OL8ShtCmwq90b9nXnu746FsMr7QpqpbMNAT4+E8+oM1aszU7FmJOgzEDw58Js+kdUpQOW73IUqDYkHeL8OXnMphzVZsy4dgwtZhUCEd98usjJ0ThFMjxODqP2Ww9ckHVkpH0tA6mBpKbVGxFI/6iKPbfNJgsZtVagKMCnFKmZx5MqX95r8LiKlQWxNNSOVswJ43Vt3rEHBiNk4BEQjC5qlRxlZyCLLxy8puNjYPqqFNTvC6+J1Pzge0ejdCqoATq7MD+rJUHUE3UaC4vulwsdCOMk51UkvEDAZHSwdMG4Rb88oh4g4MmomMTHFAZzqhHidgRsj6kTnUyWdgFsGanBnRWBVlBB36SwfdIOrETRKLMLtfo81NiyC6H27jA6GFUaEGej5I37MvFV9BKHht2jqY/UpRhpkrMRS2e1QgBTbwmw2Ls0UEtxO+H01A3C0fLYwUTH5Hlyy7dCiiikzIKKKKAAGKHaPl8pEqyfEfEfzwkRaBJEbCMKyQzloDH4fTzkpURlAyUiBEiaiJC+F/IhUUAtlbTwABLAAFrXOXU23XMm+zfm0NtFaFDsD+zD8gR60O+TlYgIqCwdqduU6pna7axgMKGmPMISgIOusIWtwhQmztSmLSHLJne4jAYwQyOInRHAQGcRY5GtEYgIATK87nEHyeXhHiAqJ8wizSETtoCoezRsUUBnY4CNEcIAxCPjRHQIiiiigAooooACYikSdBIjh25fKWEUB2V32duXyi+zty+UsYoBZXCg3L5SVUbl8oZFALBerPKI0jyhUUBA3VnlF1Z5QmKAA3VnlF1Z5QmKAFe+Ha+6N+zNyllFAdleMO3L5RdQ3L5SwigFgIpNyi6puXyh0UAsDFJuXynerblC4oD1AwpnlOhDyhEUBWQZDyiyHlJ4oBZDkM7lMligFkWUzuWSRQCxgWdtHRQEcE7FFABRRRQAUUUUAP//Z"/>
          <p:cNvSpPr>
            <a:spLocks noChangeAspect="1" noChangeArrowheads="1"/>
          </p:cNvSpPr>
          <p:nvPr/>
        </p:nvSpPr>
        <p:spPr bwMode="auto">
          <a:xfrm>
            <a:off x="520700" y="30004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22" descr="data:image/jpeg;base64,/9j/4AAQSkZJRgABAQAAAQABAAD/2wCEAAkGBxQSEhUUEBQUFRUUFBQWFBQUFBUUFBQUFRQWFhUUFBUYHCggGBolHBQUITEhJSkrLi4uFx8zODMsNygtLisBCgoKDg0OGhAQGy8kHyYsLCwsLCwsLCwsLCwsLCwsLCwsLCwsLCwsLCwsLSwsLCwsLCwsLCwsLCwsLCwsLCwsLP/AABEIALkBEQMBIgACEQEDEQH/xAAcAAABBQEBAQAAAAAAAAAAAAAEAAIDBQYBBwj/xABDEAACAQIDBAgDBAgFAwUAAAABAgADEQQSIQUxQVEGEyJhcYGRoTKxwRRCUvAHI2JygrLR4TNDY6LCJFOSFRZz0vH/xAAaAQACAwEBAAAAAAAAAAAAAAAAAQIDBAUG/8QAKxEAAgIBBAECBQQDAAAAAAAAAAECEQMSITFBBAUTIjJCUXGBkbHBFGHw/9oADAMBAAIRAxEAPwD2x6hBjetMbWOpjLyQAXSParYeg1Rcua6qubddjbXyvG7N2q9RAboxsLlNRfjxlH+kOv8AqqSfiqFj4Kp+rCZGjVZLGmzKeam0pll0yo3YPD93HqumerfbG4gek6MYeIE85w/SrFJ98OOTqPmLS3w3TlDpVokHmpBBPtaNZYsjPwcseN/wbNcTfu8ZHUNb7jUz4qR7gymwXSDCVR/iLTP4XOX+bT3ltQCsL0qisO43+Rk04vgzShKHzIjbHV1+Ojm76bA+xtGjbyD4w6H/AFEZR67oVlqDdYxM7cVvHQrX2FR2ij/CyN+6wPyk/Xfm0ra2Dov8dFL87WPrI12bTHwPVTwqMR6EkQoPhLcVIs57pVLhqw+Cur91RBf1W3yj+sxC76at+4/0IgGn/ZZZj3TnWGA08a25qbDxA+cIXFDn+fAwFTJutMXWGMFRTy+UdlgId1hnQ5lHtfpFRogqHVqmoVBuzWuMx3ATOdH6lV8StfF1D+sutGmGOUNY2IUG27u9ZTLPBSUey2OGTi5dG/zmczmRIx5g+xnTUI3gy4qJM87nkaVlPKSaQAWeLPFlEWSAHc0WaNtFaADs0WaMvOwAdmnc0bFAB1528ZHQAdFFFEAPVXWMyyd985JCPOv0h1v19JPw0y3mzEf8BM+Wh3TfEZsfUH4Aieig/wDKVDVJzs0/jZ6Tw8dYY/gmzSJjIus3yM1ZBTNegmfWRpdTdGZf3SR8ozrJw1Y1Mi4lnhukGKpns13Pc5zD3l1hP0g4hf8AEp03H7N0P1mSWpeOBliyPpmefjY5cxR6Hhf0g0W0qJUQ+AdfXfLbBdJMNW0Wol/wt2W9DPKAIxkEtWZmaXp+N8bHta1EO72jgvJp4tRqMhujsp5qSJaYTpPiqe6pmHJ1De++TWb7mafp0vpZ6vmcd/vIcTjlRS1bIqjezaAeJMwlHp5VAs1JCeBVmAv4f3gez9s0mfrdoCriKgYmnmy9TSXT4KIst/2jcyXuoofhZV0a6h0no1j/ANLQr1h/3KShKXiKlRlDeIvC6tJ3U2LKSPgqFGB7iV/rAV6X4Mjew7sjD+0lodI8K+6rl/eUj3jUo/creHKvpZUbW2XTWhUHVUEdyFAQJmuxC5ha2t9b2h6dDqTU0UsyvTHYqo5FQEjedLGx4bpW7doM+JoGmQ4brKgym9xTXS/8TL6Sx2FUqoFDsx5hrn5ylQi8jtbVX9lr1aNmH7Ex71FKVFPXUmanWZbBMy2IYXN+0pVgO+WoZhznm+1Np1OvqGmTTD9XUOU72UMl/QSbC9LcUm9lqDk6i/qJNZktmTXgZJx1Ro9DNQH4lBjTTQ7sy+BmSw/Twf5tDzRvoZbYXpbhKm9ih/bUj33SayRZTLxc8OY/2WvVMPhqA9zrf3Fp3NVH3Vb917exEWHxNF/8OojeDA/WEdXyk9ih2uURfabfErr4i49RePTEA7iJyzCczniAfKMWxOKkcCJAHHK3gY4VF7/OIRLlitGBhwI+U7flY+cAOzsaL8veOIgBJFFFEBE++cEbVbWMq1cqs34VY+gJ+kl0B4xtfEZ8XXfnVf0DED2Agb1JGjkktxYk+usYx4AazjZHueuwRSikO6zfI+skowht2jbuG+JlAG6RSZY5IQW2/fBaj3kjVII7amSbEiajVhK1ZXU3kwaCYNFgKk7ngtA3I8z6An6RgqyxMhQcHjg0CFSPFSS1C0hgaOvBBVj1qR6haQkCPUSBHki1IahaQrB1mXOyMQewgIJB4u1vVJpcBi3KXd2Nlvqe68zOFpkqgGt81Q/xMQPZRLxmy0n/AHbeth9ZZifLME4qS/LKGrWvUNz9xfm39TEH1kCoWZu9VPldrQilTy+MobdnQxJKP6neqjWWderIGqax6ixRsfk5SzwmPrUkLJVqA3CgZiQN5JsT3e8rA0IxLWp0x+LM59co/lMnGRXkxp0mXWG6Z4lfiyuO8WPqJb4bp4v+ZSYc8pDD6TDq0cDJrK12Z5+Fil9J6RQ6W4R97Ff3lYfSWVDG0anwVUP8Qnk4AjgglizszT9Mh02j13quVj5xpU8p5bQxFRPgdx4MZZUNv4lf8wn94AyazrszS9NmuGb4HWEE+5ExOF6T1iQCFPM2mm2VjmqnUAW10lsZqXBky+PPH8xdRRRQKAPEDtHylV0jrZMLXb/SYDxYZR7mXFYazP8ATUE4UoN9SpRT1qqx9lMJcE8fzL8nkzDWw8PeH0cLkFz8R/2jlC8Ns/q2JbU8O4mRYh5zXHs9IslqkB1jaBVTCKpgtSRLUQMZDUMleQ1ZFommQsbSVa2kgJnAZBEy22fU7NZj92i1vF2VB/MT5QMPCMMbUGH4qqC/Hsqxt4aj0jGSW1sVJ7sSawmnRvGUUh1FJJRFKdHKeDB5whNnA8TJqKSWtfRV+J9B3D7zeQ97SzSil5HYHRwJYmx7NyM3hy+ULbABUYnUgE+J4Q+jSAAA3AWjcavZA/Eyj3ufYGGlJFU88qdBODohdBwAXyUBR8pzaGlJx3/3k9FbLINqDs+MsSqJRH5kijVrO1uC019Mx+sa7xlJrvV7mUeiA/WJ5lZ0sPH6v+RpaNYzkjrtIM0ocassNtdmt1f/AGkpp5hAW9yZXYGxqJm+HMubwvr7QivVNWo9Q73dm9TeSjwQmvjX4H0xJxRvG0UhVNZYkVSkCtTYTqVJYqsgfA3uQfAQcX0CyLshV5MjQd6DLvjka0Vsk0mtiywJ7flN30ap9gtzNvT/APZgdn7z4CembFoZKKDja589frNmDg4nqL6D4oopccsHq75n+llQAUQfvVv5adQ/SaGoNZkOmb/9RhF7sS58qQUfzGKXBPH8yMpiGuTAawlhWWA1hMMj0GMAqiC1BDKogriVGhAjiRkQhxIiIiYG6xghVVJDkkaJoMb/AA6S/vuf4mCj2p+8IpUryNKd7dyqPQf3huHS0uSM8nQqVKGUqcaog+M2mtM5VGZhv5Dx75PZcldOTpFrTXy5nuj9l0896h+9ovcg3ep19Jm12wz9ipYIxAYgahb628puFUW7NrW0tut3RxalwV5YuC37GKsHxTfraSDjnbyUAX/3Qg1kX4nUW33YD2g2z8QlWuzo1wqBF3i5JLPYHfpkjk1wZpXRaokE2yNF/P53yxVZXbbez67lXX5mWT2iGLfIjNYXUOfxVX/22X/jE4j8MpFJM28jMf4iW+sbeY2dTD8iZERBa51hTmDVxukGaYCw4uZZUacD2el2MuKVOWQWxVmnuKnThKJFTSTqsuSMjkNVZKqxyJJcthHRW5EGWRthgYSFjgkVD10D7Ow5NQL+JlHqbT1JVsLchb0mG6P4bNiV/ZBb00+ZE3M1Y1SOR5k9Ux0UUUmZCGpvmJ6VG+Poj8NCp/vv/wDWbZ98w23NdpqP9G3nlcyM+C3D8xSYlZX1RLfHJYysqrMUjuY3sV9UQV1h1VYMyytmmLBHWQlYW6yJliLED5ZE9OFZYgkB2E0Kel4ZTpxUqeghNNJckZZSBcbW6tLjfuHLvJ7pmxbeeO+XO2K9nAtcBdRzJ119BKZZTle5pwRqNiAEs8JtmolNqa7j8J4pzC/nSVh01O7nKl9tZmsllXmd59d0hjUpP4SeVwS+IvSSd+/nLOneklF1uDnZ+7QgD1Fx5TIpj2GvWDj2bj+nGXNbpCCtLMostMKe1bW5Nxz3ybxTTRknljOUVWyv+D1mhZgGG4gHyteZ/bdytQ78wNvPQCZ6j0vxLUgmEWg2Vcti5aqw7hoL+srH6XOyWrrlOYaAWIKkHUeImrIm40jDCLjKT/Y0+OoEHu0t3aWgzU7RVdqs9M1Vp9YlrsUN2HMld4gmGqdavW0SSLXKHfbjbnaUvDJI3Yc8aUXt0OZZFX3d8nd7/D6ndGmlYHnzlBtToI2TS0J5y1RZDgKVkHhC1WaIqkY8srkzqiEU6cVKnJxLEZ5SEFiYRwE7aMgMCx2WSqs7bidwFz5RpEZypF10So61H5WQfzH5iaSVPRmjlw6E73u58W1+VpazSlscicrk2PinIoECJ98852jirbVc8FelT/8ANAp/nno775430rxDCpVdeNeuzHkKTrTQjzEUlZZjdWaDatGzGVFVJc4jEmrTp1bW6xFcd995HneVrrMk40zrYZ2kVtVIK6yxrJBXWUtGyMgJkkTJDHSRMsi0WpghWPpJciPKyfCUtfCNchJ0gtRJ6QkUNw1O2pl6MkmZfbqWqt5fISuCTU7Z2f1naXfbWUBwbA7j6TLli7N2DJFxRUbcbLTCnTO1r66W1vpv8JkTv0mz6V4JhSRiCBmIvY8hMq9Cw0mjAqiYvKerIQ35SRN94+hhyxhX2PSWNEcZ6Z0Ww+FxeHBemq1FsCyDKb8GFuMzvTXA/wCfpno1Oqq23MN9OpbmRaDdHHr0QxS2U7wb7+7vlr0iwT/YKlZ75q7JdeAyNoR5CW6rRU4aJ3e1l1sjD3oJiMLrdf1tL8QG8r+0OXGBiqlOqDTsFqEsoAsA33xbhvvbxkPQnFMtBSDoCdItq06f2g5tFdCykfdqXHaEdjULuP7BW1KNmAGitqo8TqPIxioynIw100MNBd6K5u01NygYC2dbXDAR1CiWcCpmBsLE7xYaAg8JgyxrI6NmLM/bWrr/AKyxopYCT0kvOoqkgZgdOBhBFvAS9GdyvgbaOWV9bayg2QZu/cJNgNoq5ykZTw5GGtXQ3jlV0HKI9VnbSRFkilsSrIsauioPirOEHhftH0hlOneD7H/XbQ01TDIfDOdD7/KWwRkz5NqNxTp5QANwAA8BHCcvOy4wD4pyKIBjb58+bW2gzHEA7gzqveGxBqEz3/EvYEngCT5CeG9LcIlOz0jnpP8AEw303voTx574mWQqmb7Y22cGmzsMuIrU1bqbKDqwIuPhGttOMpBtCi5NuyL2DDVTy0OonnOFogk3ZbAEjX+s1uzNp4N8gekFIFi2oUt32kZrUTxT0FxVoXF1sRzGogVSnJNp7Zw9MaAC2i9T2W3XGo3jxi6L1qmMRyUU5CAdcrHNexBtY7uMpeJ9G3H5a7BGSQ1El7itksvAjuIt77veVmIw5G8WlMoNGzHmjLhgQpyfDLvjQpBljgsPcXigtyzJOkcw2HvqYYad5IqR1pdRlc7GKkQpjkJII9aRMdENRV9IcD1+HdLXNsy+InlSULHKw1E9rFIzM9J+jgb9YgseNoJCcjD4fCDeIZhcFc6ztLDOptaXOzsGzEaSVE/cpBOAwYYgcJYdLXtQFHuhiYcUFJtmcW7A1IJ3FuQlXSoVKzXqc5LgpvW7KXYdErTtuAhq4A1qqngomgOzQFsBCaOGFNS79lEFybfm8Rd7325CcLgnGHPVjVToeIHG0bhsK5UGoDmDEAka5Zqtg4lamHpvTFg63sRr5wynTVrkgb7Duknit2Y15Tjca7MbVwqNvXz3GB7QwzlSEbMo+IffUd/MTenAUz90e0FbZdMMSFseYtISwN8Eo+Wou0earQkq0Te44TfVdkJe6qDzUgex4Sk6S1KWHpdYDkOdQ2ZAQqk9okW5Sr/Ho1x9RUnVEmF7Sg92vjxhKpMQf0jpTBVKWe57LHKo8wBGH9IFSotjTCg8UAv6mSTiuWN+Pnluomy2rtRaFM5SDUYEKB939o/SG/o3wWWi9VhrVfTnlX+5MwuHptXUsoY7tSNdTaev7Jwgo0adMfdUDztrNEarY5WZSUmpKmFWitOxSRSdiiigBWbfVjQrin8Ro1Qtt+Y0yBbznjGEzrY1wFQrkRmKIoy6HPrfLfmJ7djKuXXwlDjNm0qhz9WoIN8wVSLnfmQgqb94gycXsedf+yqVexpVaJYgHLSrI4NxvAuCPADzlJU6NYiirfaKNdFG5yt08SwvbzntH2fCtq9GkGAOVggQ+F13esoMD0oNOv1VWl9nQ5hZizZtLKytqpB03Xi2Dc8hx+EKBW+69spvv01nqvQPZjUMOxYW6xlIvvyhB9SZkdvYbNXdytMKrXGUFAQTfPkGXMddbCbvBYytTooKtB6hAN3pFLML3DZb6XHCCYSi0WwYwatgabcLeFrf+O72g9Db9BmyuWpOdy1kNO/gW0PlLLLfdrHsxbxZS4nY6KC1lIAv95T5EEi/lJ6exSFFhb+K/wAwIXiUuADxZR7w4GR0RLPfn9ymGyG/OX+s6NjNx+Y/rLotG3hoQe/Mqf8A0gjcCfNf6wLG1BRdUdTmf4e0utppc0876T4wtim/YsiDv0JMNCBZpmoooCL5b6XtnFz4dmVGN6QrTJXqdeIcnTxAgWztqNTualim/gCG4C3ESmxlbO5ZjcneYlFA8kuwtMWGJORdeFtJqOhiCrWsVUKqkmw47hrMhszCmtVWmhsCLseSjeZ6L0Q2euH6whs2ZhlP7AUEfOS2IuTZ5ditlVMDiXUM2YOxD63ZWJIzfi0I3yXavTCpQy5adMk2JJBsfAgz1LpPsOni1BPZcbm+h7p5ltnopVpkh0zDgd48QZRKMk9jq4M2LJDTkW4EvT+pV7KJSpvbTNcqT3a29ZC208S9NqdVjnqb2cjLbkv9o3Z+xhntl38La+U9H2B0UzC9ZB1fBGF83iDElJkpZIYODuw8XWwuHpU6lMuioLOup5m80uysZ1tJXtlzX0Nr79JW1uiuHHw02T/4qlSmPRWtGt0WTQJiMUluVYtb/wAgZerRypyjJ32aDN3wLam0KdABqrBcxso3szclHGZ/G9DDUBBxuKsd4LDdxBtaEU+idMNTZiWNIgi5Jvbjr5ekUpT6RFRh2zQCeb/pF2/Uo4qmi2yCkS6kAhySdD5D3nofVd59TMD0z2L17B1N8pIN+A5X4iLMrg0aPBUPdWvg892vVpVHD00FNSBcLxJ3m24cp3ZCq1QKxIpk6i/Dxh9bYLBr3v3cJNS2NbUA37t0526Z7PxY48eLTZrKeyzhitSjVOQkA3NwL/CT3Xm96LbcXFUzwdNHHtf2nlqriSnV6FLW1008Zpv0ZbOqU69VmPZKAW3633zXinvSOH6l4y9pyk02uGejzsUU1HnBRRRQArNqb7RbITRr8bCOxgux8vlGUTYG0BgeOVc5ybvrxtAsXgKdQEOBY79AQfEG49ofUpSM05GixMxuJ6HsHIRyaVTsuhPwqTqVvuIG63Gah8IjaDgLAHQ2EMo0L751sN+TujWwpbspMZsQOCCTY/da1RD/AAtf2lKuy8RhixoN2baIC2XfrZGJsfAzYkEfm49Y1iOI+sezFqaMXgNv4irXpJVUKFJZrK123rqO4XPpNY20VFu/uYfSMw9NWrMfwIB5uSfkoh/UAwSYpNPoH+3AA3VtNTpIqe2KZ4OL8ShtCmwq90b9nXnu746FsMr7QpqpbMNAT4+E8+oM1aszU7FmJOgzEDw58Js+kdUpQOW73IUqDYkHeL8OXnMphzVZsy4dgwtZhUCEd98usjJ0ThFMjxODqP2Ww9ckHVkpH0tA6mBpKbVGxFI/6iKPbfNJgsZtVagKMCnFKmZx5MqX95r8LiKlQWxNNSOVswJ43Vt3rEHBiNk4BEQjC5qlRxlZyCLLxy8puNjYPqqFNTvC6+J1Pzge0ejdCqoATq7MD+rJUHUE3UaC4vulwsdCOMk51UkvEDAZHSwdMG4Rb88oh4g4MmomMTHFAZzqhHidgRsj6kTnUyWdgFsGanBnRWBVlBB36SwfdIOrETRKLMLtfo81NiyC6H27jA6GFUaEGej5I37MvFV9BKHht2jqY/UpRhpkrMRS2e1QgBTbwmw2Ls0UEtxO+H01A3C0fLYwUTH5Hlyy7dCiiikzIKKKKAAGKHaPl8pEqyfEfEfzwkRaBJEbCMKyQzloDH4fTzkpURlAyUiBEiaiJC+F/IhUUAtlbTwABLAAFrXOXU23XMm+zfm0NtFaFDsD+zD8gR60O+TlYgIqCwdqduU6pna7axgMKGmPMISgIOusIWtwhQmztSmLSHLJne4jAYwQyOInRHAQGcRY5GtEYgIATK87nEHyeXhHiAqJ8wizSETtoCoezRsUUBnY4CNEcIAxCPjRHQIiiiigAooooACYikSdBIjh25fKWEUB2V32duXyi+zty+UsYoBZXCg3L5SVUbl8oZFALBerPKI0jyhUUBA3VnlF1Z5QmKAA3VnlF1Z5QmKAFe+Ha+6N+zNyllFAdleMO3L5RdQ3L5SwigFgIpNyi6puXyh0UAsDFJuXynerblC4oD1AwpnlOhDyhEUBWQZDyiyHlJ4oBZDkM7lMligFkWUzuWSRQCxgWdtHRQEcE7FFABRRRQAUUUUAP//Z"/>
          <p:cNvSpPr>
            <a:spLocks noChangeAspect="1" noChangeArrowheads="1"/>
          </p:cNvSpPr>
          <p:nvPr/>
        </p:nvSpPr>
        <p:spPr bwMode="auto">
          <a:xfrm>
            <a:off x="673100" y="45244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4" descr="data:image/jpeg;base64,/9j/4AAQSkZJRgABAQAAAQABAAD/2wCEAAkGBxQSEhUUEBQUFRUUFBQWFBQUFBUUFBQUFRQWFhUUFBUYHCggGBolHBQUITEhJSkrLi4uFx8zODMsNygtLisBCgoKDg0OGhAQGy8kHyYsLCwsLCwsLCwsLCwsLCwsLCwsLCwsLCwsLCwsLSwsLCwsLCwsLCwsLCwsLCwsLCwsLP/AABEIALkBEQMBIgACEQEDEQH/xAAcAAABBQEBAQAAAAAAAAAAAAAEAAIDBQYBBwj/xABDEAACAQIDBAgDBAgFAwUAAAABAgADEQQSIQUxQVEGEyJhcYGRoTKxwRRCUvAHI2JygrLR4TNDY6LCJFOSFRZz0vH/xAAaAQACAwEBAAAAAAAAAAAAAAAAAQIDBAUG/8QAKxEAAgIBBAECBQQDAAAAAAAAAAECEQMSITFBBAUTIjJCUXGBkbHBFGHw/9oADAMBAAIRAxEAPwD2x6hBjetMbWOpjLyQAXSParYeg1Rcua6qubddjbXyvG7N2q9RAboxsLlNRfjxlH+kOv8AqqSfiqFj4Kp+rCZGjVZLGmzKeam0pll0yo3YPD93HqumerfbG4gek6MYeIE85w/SrFJ98OOTqPmLS3w3TlDpVokHmpBBPtaNZYsjPwcseN/wbNcTfu8ZHUNb7jUz4qR7gymwXSDCVR/iLTP4XOX+bT3ltQCsL0qisO43+Rk04vgzShKHzIjbHV1+Ojm76bA+xtGjbyD4w6H/AFEZR67oVlqDdYxM7cVvHQrX2FR2ij/CyN+6wPyk/Xfm0ra2Dov8dFL87WPrI12bTHwPVTwqMR6EkQoPhLcVIs57pVLhqw+Cur91RBf1W3yj+sxC76at+4/0IgGn/ZZZj3TnWGA08a25qbDxA+cIXFDn+fAwFTJutMXWGMFRTy+UdlgId1hnQ5lHtfpFRogqHVqmoVBuzWuMx3ATOdH6lV8StfF1D+sutGmGOUNY2IUG27u9ZTLPBSUey2OGTi5dG/zmczmRIx5g+xnTUI3gy4qJM87nkaVlPKSaQAWeLPFlEWSAHc0WaNtFaADs0WaMvOwAdmnc0bFAB1528ZHQAdFFFEAPVXWMyyd985JCPOv0h1v19JPw0y3mzEf8BM+Wh3TfEZsfUH4Aieig/wDKVDVJzs0/jZ6Tw8dYY/gmzSJjIus3yM1ZBTNegmfWRpdTdGZf3SR8ozrJw1Y1Mi4lnhukGKpns13Pc5zD3l1hP0g4hf8AEp03H7N0P1mSWpeOBliyPpmefjY5cxR6Hhf0g0W0qJUQ+AdfXfLbBdJMNW0Wol/wt2W9DPKAIxkEtWZmaXp+N8bHta1EO72jgvJp4tRqMhujsp5qSJaYTpPiqe6pmHJ1De++TWb7mafp0vpZ6vmcd/vIcTjlRS1bIqjezaAeJMwlHp5VAs1JCeBVmAv4f3gez9s0mfrdoCriKgYmnmy9TSXT4KIst/2jcyXuoofhZV0a6h0no1j/ANLQr1h/3KShKXiKlRlDeIvC6tJ3U2LKSPgqFGB7iV/rAV6X4Mjew7sjD+0lodI8K+6rl/eUj3jUo/creHKvpZUbW2XTWhUHVUEdyFAQJmuxC5ha2t9b2h6dDqTU0UsyvTHYqo5FQEjedLGx4bpW7doM+JoGmQ4brKgym9xTXS/8TL6Sx2FUqoFDsx5hrn5ylQi8jtbVX9lr1aNmH7Ex71FKVFPXUmanWZbBMy2IYXN+0pVgO+WoZhznm+1Np1OvqGmTTD9XUOU72UMl/QSbC9LcUm9lqDk6i/qJNZktmTXgZJx1Ro9DNQH4lBjTTQ7sy+BmSw/Twf5tDzRvoZbYXpbhKm9ih/bUj33SayRZTLxc8OY/2WvVMPhqA9zrf3Fp3NVH3Vb917exEWHxNF/8OojeDA/WEdXyk9ih2uURfabfErr4i49RePTEA7iJyzCczniAfKMWxOKkcCJAHHK3gY4VF7/OIRLlitGBhwI+U7flY+cAOzsaL8veOIgBJFFFEBE++cEbVbWMq1cqs34VY+gJ+kl0B4xtfEZ8XXfnVf0DED2Agb1JGjkktxYk+usYx4AazjZHueuwRSikO6zfI+skowht2jbuG+JlAG6RSZY5IQW2/fBaj3kjVII7amSbEiajVhK1ZXU3kwaCYNFgKk7ngtA3I8z6An6RgqyxMhQcHjg0CFSPFSS1C0hgaOvBBVj1qR6haQkCPUSBHki1IahaQrB1mXOyMQewgIJB4u1vVJpcBi3KXd2Nlvqe68zOFpkqgGt81Q/xMQPZRLxmy0n/AHbeth9ZZifLME4qS/LKGrWvUNz9xfm39TEH1kCoWZu9VPldrQilTy+MobdnQxJKP6neqjWWderIGqax6ixRsfk5SzwmPrUkLJVqA3CgZiQN5JsT3e8rA0IxLWp0x+LM59co/lMnGRXkxp0mXWG6Z4lfiyuO8WPqJb4bp4v+ZSYc8pDD6TDq0cDJrK12Z5+Fil9J6RQ6W4R97Ff3lYfSWVDG0anwVUP8Qnk4AjgglizszT9Mh02j13quVj5xpU8p5bQxFRPgdx4MZZUNv4lf8wn94AyazrszS9NmuGb4HWEE+5ExOF6T1iQCFPM2mm2VjmqnUAW10lsZqXBky+PPH8xdRRRQKAPEDtHylV0jrZMLXb/SYDxYZR7mXFYazP8ATUE4UoN9SpRT1qqx9lMJcE8fzL8nkzDWw8PeH0cLkFz8R/2jlC8Ns/q2JbU8O4mRYh5zXHs9IslqkB1jaBVTCKpgtSRLUQMZDUMleQ1ZFommQsbSVa2kgJnAZBEy22fU7NZj92i1vF2VB/MT5QMPCMMbUGH4qqC/Hsqxt4aj0jGSW1sVJ7sSawmnRvGUUh1FJJRFKdHKeDB5whNnA8TJqKSWtfRV+J9B3D7zeQ97SzSil5HYHRwJYmx7NyM3hy+ULbABUYnUgE+J4Q+jSAAA3AWjcavZA/Eyj3ufYGGlJFU88qdBODohdBwAXyUBR8pzaGlJx3/3k9FbLINqDs+MsSqJRH5kijVrO1uC019Mx+sa7xlJrvV7mUeiA/WJ5lZ0sPH6v+RpaNYzkjrtIM0ocassNtdmt1f/AGkpp5hAW9yZXYGxqJm+HMubwvr7QivVNWo9Q73dm9TeSjwQmvjX4H0xJxRvG0UhVNZYkVSkCtTYTqVJYqsgfA3uQfAQcX0CyLshV5MjQd6DLvjka0Vsk0mtiywJ7flN30ap9gtzNvT/APZgdn7z4CembFoZKKDja589frNmDg4nqL6D4oopccsHq75n+llQAUQfvVv5adQ/SaGoNZkOmb/9RhF7sS58qQUfzGKXBPH8yMpiGuTAawlhWWA1hMMj0GMAqiC1BDKogriVGhAjiRkQhxIiIiYG6xghVVJDkkaJoMb/AA6S/vuf4mCj2p+8IpUryNKd7dyqPQf3huHS0uSM8nQqVKGUqcaog+M2mtM5VGZhv5Dx75PZcldOTpFrTXy5nuj9l0896h+9ovcg3ep19Jm12wz9ipYIxAYgahb628puFUW7NrW0tut3RxalwV5YuC37GKsHxTfraSDjnbyUAX/3Qg1kX4nUW33YD2g2z8QlWuzo1wqBF3i5JLPYHfpkjk1wZpXRaokE2yNF/P53yxVZXbbez67lXX5mWT2iGLfIjNYXUOfxVX/22X/jE4j8MpFJM28jMf4iW+sbeY2dTD8iZERBa51hTmDVxukGaYCw4uZZUacD2el2MuKVOWQWxVmnuKnThKJFTSTqsuSMjkNVZKqxyJJcthHRW5EGWRthgYSFjgkVD10D7Ow5NQL+JlHqbT1JVsLchb0mG6P4bNiV/ZBb00+ZE3M1Y1SOR5k9Ux0UUUmZCGpvmJ6VG+Poj8NCp/vv/wDWbZ98w23NdpqP9G3nlcyM+C3D8xSYlZX1RLfHJYysqrMUjuY3sV9UQV1h1VYMyytmmLBHWQlYW6yJliLED5ZE9OFZYgkB2E0Kel4ZTpxUqeghNNJckZZSBcbW6tLjfuHLvJ7pmxbeeO+XO2K9nAtcBdRzJ119BKZZTle5pwRqNiAEs8JtmolNqa7j8J4pzC/nSVh01O7nKl9tZmsllXmd59d0hjUpP4SeVwS+IvSSd+/nLOneklF1uDnZ+7QgD1Fx5TIpj2GvWDj2bj+nGXNbpCCtLMostMKe1bW5Nxz3ybxTTRknljOUVWyv+D1mhZgGG4gHyteZ/bdytQ78wNvPQCZ6j0vxLUgmEWg2Vcti5aqw7hoL+srH6XOyWrrlOYaAWIKkHUeImrIm40jDCLjKT/Y0+OoEHu0t3aWgzU7RVdqs9M1Vp9YlrsUN2HMld4gmGqdavW0SSLXKHfbjbnaUvDJI3Yc8aUXt0OZZFX3d8nd7/D6ndGmlYHnzlBtToI2TS0J5y1RZDgKVkHhC1WaIqkY8srkzqiEU6cVKnJxLEZ5SEFiYRwE7aMgMCx2WSqs7bidwFz5RpEZypF10So61H5WQfzH5iaSVPRmjlw6E73u58W1+VpazSlscicrk2PinIoECJ98852jirbVc8FelT/8ANAp/nno775430rxDCpVdeNeuzHkKTrTQjzEUlZZjdWaDatGzGVFVJc4jEmrTp1bW6xFcd995HneVrrMk40zrYZ2kVtVIK6yxrJBXWUtGyMgJkkTJDHSRMsi0WpghWPpJciPKyfCUtfCNchJ0gtRJ6QkUNw1O2pl6MkmZfbqWqt5fISuCTU7Z2f1naXfbWUBwbA7j6TLli7N2DJFxRUbcbLTCnTO1r66W1vpv8JkTv0mz6V4JhSRiCBmIvY8hMq9Cw0mjAqiYvKerIQ35SRN94+hhyxhX2PSWNEcZ6Z0Ww+FxeHBemq1FsCyDKb8GFuMzvTXA/wCfpno1Oqq23MN9OpbmRaDdHHr0QxS2U7wb7+7vlr0iwT/YKlZ75q7JdeAyNoR5CW6rRU4aJ3e1l1sjD3oJiMLrdf1tL8QG8r+0OXGBiqlOqDTsFqEsoAsA33xbhvvbxkPQnFMtBSDoCdItq06f2g5tFdCykfdqXHaEdjULuP7BW1KNmAGitqo8TqPIxioynIw100MNBd6K5u01NygYC2dbXDAR1CiWcCpmBsLE7xYaAg8JgyxrI6NmLM/bWrr/AKyxopYCT0kvOoqkgZgdOBhBFvAS9GdyvgbaOWV9bayg2QZu/cJNgNoq5ykZTw5GGtXQ3jlV0HKI9VnbSRFkilsSrIsauioPirOEHhftH0hlOneD7H/XbQ01TDIfDOdD7/KWwRkz5NqNxTp5QANwAA8BHCcvOy4wD4pyKIBjb58+bW2gzHEA7gzqveGxBqEz3/EvYEngCT5CeG9LcIlOz0jnpP8AEw303voTx574mWQqmb7Y22cGmzsMuIrU1bqbKDqwIuPhGttOMpBtCi5NuyL2DDVTy0OonnOFogk3ZbAEjX+s1uzNp4N8gekFIFi2oUt32kZrUTxT0FxVoXF1sRzGogVSnJNp7Zw9MaAC2i9T2W3XGo3jxi6L1qmMRyUU5CAdcrHNexBtY7uMpeJ9G3H5a7BGSQ1El7itksvAjuIt77veVmIw5G8WlMoNGzHmjLhgQpyfDLvjQpBljgsPcXigtyzJOkcw2HvqYYad5IqR1pdRlc7GKkQpjkJII9aRMdENRV9IcD1+HdLXNsy+InlSULHKw1E9rFIzM9J+jgb9YgseNoJCcjD4fCDeIZhcFc6ztLDOptaXOzsGzEaSVE/cpBOAwYYgcJYdLXtQFHuhiYcUFJtmcW7A1IJ3FuQlXSoVKzXqc5LgpvW7KXYdErTtuAhq4A1qqngomgOzQFsBCaOGFNS79lEFybfm8Rd7325CcLgnGHPVjVToeIHG0bhsK5UGoDmDEAka5Zqtg4lamHpvTFg63sRr5wynTVrkgb7Duknit2Y15Tjca7MbVwqNvXz3GB7QwzlSEbMo+IffUd/MTenAUz90e0FbZdMMSFseYtISwN8Eo+Wou0earQkq0Te44TfVdkJe6qDzUgex4Sk6S1KWHpdYDkOdQ2ZAQqk9okW5Sr/Ho1x9RUnVEmF7Sg92vjxhKpMQf0jpTBVKWe57LHKo8wBGH9IFSotjTCg8UAv6mSTiuWN+Pnluomy2rtRaFM5SDUYEKB939o/SG/o3wWWi9VhrVfTnlX+5MwuHptXUsoY7tSNdTaev7Jwgo0adMfdUDztrNEarY5WZSUmpKmFWitOxSRSdiiigBWbfVjQrin8Ro1Qtt+Y0yBbznjGEzrY1wFQrkRmKIoy6HPrfLfmJ7djKuXXwlDjNm0qhz9WoIN8wVSLnfmQgqb94gycXsedf+yqVexpVaJYgHLSrI4NxvAuCPADzlJU6NYiirfaKNdFG5yt08SwvbzntH2fCtq9GkGAOVggQ+F13esoMD0oNOv1VWl9nQ5hZizZtLKytqpB03Xi2Dc8hx+EKBW+69spvv01nqvQPZjUMOxYW6xlIvvyhB9SZkdvYbNXdytMKrXGUFAQTfPkGXMddbCbvBYytTooKtB6hAN3pFLML3DZb6XHCCYSi0WwYwatgabcLeFrf+O72g9Db9BmyuWpOdy1kNO/gW0PlLLLfdrHsxbxZS4nY6KC1lIAv95T5EEi/lJ6exSFFhb+K/wAwIXiUuADxZR7w4GR0RLPfn9ymGyG/OX+s6NjNx+Y/rLotG3hoQe/Mqf8A0gjcCfNf6wLG1BRdUdTmf4e0utppc0876T4wtim/YsiDv0JMNCBZpmoooCL5b6XtnFz4dmVGN6QrTJXqdeIcnTxAgWztqNTualim/gCG4C3ESmxlbO5ZjcneYlFA8kuwtMWGJORdeFtJqOhiCrWsVUKqkmw47hrMhszCmtVWmhsCLseSjeZ6L0Q2euH6whs2ZhlP7AUEfOS2IuTZ5ditlVMDiXUM2YOxD63ZWJIzfi0I3yXavTCpQy5adMk2JJBsfAgz1LpPsOni1BPZcbm+h7p5ltnopVpkh0zDgd48QZRKMk9jq4M2LJDTkW4EvT+pV7KJSpvbTNcqT3a29ZC208S9NqdVjnqb2cjLbkv9o3Z+xhntl38La+U9H2B0UzC9ZB1fBGF83iDElJkpZIYODuw8XWwuHpU6lMuioLOup5m80uysZ1tJXtlzX0Nr79JW1uiuHHw02T/4qlSmPRWtGt0WTQJiMUluVYtb/wAgZerRypyjJ32aDN3wLam0KdABqrBcxso3szclHGZ/G9DDUBBxuKsd4LDdxBtaEU+idMNTZiWNIgi5Jvbjr5ekUpT6RFRh2zQCeb/pF2/Uo4qmi2yCkS6kAhySdD5D3nofVd59TMD0z2L17B1N8pIN+A5X4iLMrg0aPBUPdWvg892vVpVHD00FNSBcLxJ3m24cp3ZCq1QKxIpk6i/Dxh9bYLBr3v3cJNS2NbUA37t0526Z7PxY48eLTZrKeyzhitSjVOQkA3NwL/CT3Xm96LbcXFUzwdNHHtf2nlqriSnV6FLW1008Zpv0ZbOqU69VmPZKAW3633zXinvSOH6l4y9pyk02uGejzsUU1HnBRRRQArNqb7RbITRr8bCOxgux8vlGUTYG0BgeOVc5ybvrxtAsXgKdQEOBY79AQfEG49ofUpSM05GixMxuJ6HsHIRyaVTsuhPwqTqVvuIG63Gah8IjaDgLAHQ2EMo0L751sN+TujWwpbspMZsQOCCTY/da1RD/AAtf2lKuy8RhixoN2baIC2XfrZGJsfAzYkEfm49Y1iOI+sezFqaMXgNv4irXpJVUKFJZrK123rqO4XPpNY20VFu/uYfSMw9NWrMfwIB5uSfkoh/UAwSYpNPoH+3AA3VtNTpIqe2KZ4OL8ShtCmwq90b9nXnu746FsMr7QpqpbMNAT4+E8+oM1aszU7FmJOgzEDw58Js+kdUpQOW73IUqDYkHeL8OXnMphzVZsy4dgwtZhUCEd98usjJ0ThFMjxODqP2Ww9ckHVkpH0tA6mBpKbVGxFI/6iKPbfNJgsZtVagKMCnFKmZx5MqX95r8LiKlQWxNNSOVswJ43Vt3rEHBiNk4BEQjC5qlRxlZyCLLxy8puNjYPqqFNTvC6+J1Pzge0ejdCqoATq7MD+rJUHUE3UaC4vulwsdCOMk51UkvEDAZHSwdMG4Rb88oh4g4MmomMTHFAZzqhHidgRsj6kTnUyWdgFsGanBnRWBVlBB36SwfdIOrETRKLMLtfo81NiyC6H27jA6GFUaEGej5I37MvFV9BKHht2jqY/UpRhpkrMRS2e1QgBTbwmw2Ls0UEtxO+H01A3C0fLYwUTH5Hlyy7dCiiikzIKKKKAAGKHaPl8pEqyfEfEfzwkRaBJEbCMKyQzloDH4fTzkpURlAyUiBEiaiJC+F/IhUUAtlbTwABLAAFrXOXU23XMm+zfm0NtFaFDsD+zD8gR60O+TlYgIqCwdqduU6pna7axgMKGmPMISgIOusIWtwhQmztSmLSHLJne4jAYwQyOInRHAQGcRY5GtEYgIATK87nEHyeXhHiAqJ8wizSETtoCoezRsUUBnY4CNEcIAxCPjRHQIiiiigAooooACYikSdBIjh25fKWEUB2V32duXyi+zty+UsYoBZXCg3L5SVUbl8oZFALBerPKI0jyhUUBA3VnlF1Z5QmKAA3VnlF1Z5QmKAFe+Ha+6N+zNyllFAdleMO3L5RdQ3L5SwigFgIpNyi6puXyh0UAsDFJuXynerblC4oD1AwpnlOhDyhEUBWQZDyiyHlJ4oBZDkM7lMligFkWUzuWSRQCxgWdtHRQEcE7FFABRRRQAUUUUAP//Z"/>
          <p:cNvSpPr>
            <a:spLocks noChangeAspect="1" noChangeArrowheads="1"/>
          </p:cNvSpPr>
          <p:nvPr/>
        </p:nvSpPr>
        <p:spPr bwMode="auto">
          <a:xfrm>
            <a:off x="825500" y="60484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6" descr="data:image/jpeg;base64,/9j/4AAQSkZJRgABAQAAAQABAAD/2wCEAAkGBxQSEhUUEBQUFRUUFBQWFBQUFBUUFBQUFRQWFhUUFBUYHCggGBolHBQUITEhJSkrLi4uFx8zODMsNygtLisBCgoKDg0OGhAQGy8kHyYsLCwsLCwsLCwsLCwsLCwsLCwsLCwsLCwsLCwsLSwsLCwsLCwsLCwsLCwsLCwsLCwsLP/AABEIALkBEQMBIgACEQEDEQH/xAAcAAABBQEBAQAAAAAAAAAAAAAEAAIDBQYBBwj/xABDEAACAQIDBAgDBAgFAwUAAAABAgADEQQSIQUxQVEGEyJhcYGRoTKxwRRCUvAHI2JygrLR4TNDY6LCJFOSFRZz0vH/xAAaAQACAwEBAAAAAAAAAAAAAAAAAQIDBAUG/8QAKxEAAgIBBAECBQQDAAAAAAAAAAECEQMSITFBBAUTIjJCUXGBkbHBFGHw/9oADAMBAAIRAxEAPwD2x6hBjetMbWOpjLyQAXSParYeg1Rcua6qubddjbXyvG7N2q9RAboxsLlNRfjxlH+kOv8AqqSfiqFj4Kp+rCZGjVZLGmzKeam0pll0yo3YPD93HqumerfbG4gek6MYeIE85w/SrFJ98OOTqPmLS3w3TlDpVokHmpBBPtaNZYsjPwcseN/wbNcTfu8ZHUNb7jUz4qR7gymwXSDCVR/iLTP4XOX+bT3ltQCsL0qisO43+Rk04vgzShKHzIjbHV1+Ojm76bA+xtGjbyD4w6H/AFEZR67oVlqDdYxM7cVvHQrX2FR2ij/CyN+6wPyk/Xfm0ra2Dov8dFL87WPrI12bTHwPVTwqMR6EkQoPhLcVIs57pVLhqw+Cur91RBf1W3yj+sxC76at+4/0IgGn/ZZZj3TnWGA08a25qbDxA+cIXFDn+fAwFTJutMXWGMFRTy+UdlgId1hnQ5lHtfpFRogqHVqmoVBuzWuMx3ATOdH6lV8StfF1D+sutGmGOUNY2IUG27u9ZTLPBSUey2OGTi5dG/zmczmRIx5g+xnTUI3gy4qJM87nkaVlPKSaQAWeLPFlEWSAHc0WaNtFaADs0WaMvOwAdmnc0bFAB1528ZHQAdFFFEAPVXWMyyd985JCPOv0h1v19JPw0y3mzEf8BM+Wh3TfEZsfUH4Aieig/wDKVDVJzs0/jZ6Tw8dYY/gmzSJjIus3yM1ZBTNegmfWRpdTdGZf3SR8ozrJw1Y1Mi4lnhukGKpns13Pc5zD3l1hP0g4hf8AEp03H7N0P1mSWpeOBliyPpmefjY5cxR6Hhf0g0W0qJUQ+AdfXfLbBdJMNW0Wol/wt2W9DPKAIxkEtWZmaXp+N8bHta1EO72jgvJp4tRqMhujsp5qSJaYTpPiqe6pmHJ1De++TWb7mafp0vpZ6vmcd/vIcTjlRS1bIqjezaAeJMwlHp5VAs1JCeBVmAv4f3gez9s0mfrdoCriKgYmnmy9TSXT4KIst/2jcyXuoofhZV0a6h0no1j/ANLQr1h/3KShKXiKlRlDeIvC6tJ3U2LKSPgqFGB7iV/rAV6X4Mjew7sjD+0lodI8K+6rl/eUj3jUo/creHKvpZUbW2XTWhUHVUEdyFAQJmuxC5ha2t9b2h6dDqTU0UsyvTHYqo5FQEjedLGx4bpW7doM+JoGmQ4brKgym9xTXS/8TL6Sx2FUqoFDsx5hrn5ylQi8jtbVX9lr1aNmH7Ex71FKVFPXUmanWZbBMy2IYXN+0pVgO+WoZhznm+1Np1OvqGmTTD9XUOU72UMl/QSbC9LcUm9lqDk6i/qJNZktmTXgZJx1Ro9DNQH4lBjTTQ7sy+BmSw/Twf5tDzRvoZbYXpbhKm9ih/bUj33SayRZTLxc8OY/2WvVMPhqA9zrf3Fp3NVH3Vb917exEWHxNF/8OojeDA/WEdXyk9ih2uURfabfErr4i49RePTEA7iJyzCczniAfKMWxOKkcCJAHHK3gY4VF7/OIRLlitGBhwI+U7flY+cAOzsaL8veOIgBJFFFEBE++cEbVbWMq1cqs34VY+gJ+kl0B4xtfEZ8XXfnVf0DED2Agb1JGjkktxYk+usYx4AazjZHueuwRSikO6zfI+skowht2jbuG+JlAG6RSZY5IQW2/fBaj3kjVII7amSbEiajVhK1ZXU3kwaCYNFgKk7ngtA3I8z6An6RgqyxMhQcHjg0CFSPFSS1C0hgaOvBBVj1qR6haQkCPUSBHki1IahaQrB1mXOyMQewgIJB4u1vVJpcBi3KXd2Nlvqe68zOFpkqgGt81Q/xMQPZRLxmy0n/AHbeth9ZZifLME4qS/LKGrWvUNz9xfm39TEH1kCoWZu9VPldrQilTy+MobdnQxJKP6neqjWWderIGqax6ixRsfk5SzwmPrUkLJVqA3CgZiQN5JsT3e8rA0IxLWp0x+LM59co/lMnGRXkxp0mXWG6Z4lfiyuO8WPqJb4bp4v+ZSYc8pDD6TDq0cDJrK12Z5+Fil9J6RQ6W4R97Ff3lYfSWVDG0anwVUP8Qnk4AjgglizszT9Mh02j13quVj5xpU8p5bQxFRPgdx4MZZUNv4lf8wn94AyazrszS9NmuGb4HWEE+5ExOF6T1iQCFPM2mm2VjmqnUAW10lsZqXBky+PPH8xdRRRQKAPEDtHylV0jrZMLXb/SYDxYZR7mXFYazP8ATUE4UoN9SpRT1qqx9lMJcE8fzL8nkzDWw8PeH0cLkFz8R/2jlC8Ns/q2JbU8O4mRYh5zXHs9IslqkB1jaBVTCKpgtSRLUQMZDUMleQ1ZFommQsbSVa2kgJnAZBEy22fU7NZj92i1vF2VB/MT5QMPCMMbUGH4qqC/Hsqxt4aj0jGSW1sVJ7sSawmnRvGUUh1FJJRFKdHKeDB5whNnA8TJqKSWtfRV+J9B3D7zeQ97SzSil5HYHRwJYmx7NyM3hy+ULbABUYnUgE+J4Q+jSAAA3AWjcavZA/Eyj3ufYGGlJFU88qdBODohdBwAXyUBR8pzaGlJx3/3k9FbLINqDs+MsSqJRH5kijVrO1uC019Mx+sa7xlJrvV7mUeiA/WJ5lZ0sPH6v+RpaNYzkjrtIM0ocassNtdmt1f/AGkpp5hAW9yZXYGxqJm+HMubwvr7QivVNWo9Q73dm9TeSjwQmvjX4H0xJxRvG0UhVNZYkVSkCtTYTqVJYqsgfA3uQfAQcX0CyLshV5MjQd6DLvjka0Vsk0mtiywJ7flN30ap9gtzNvT/APZgdn7z4CembFoZKKDja589frNmDg4nqL6D4oopccsHq75n+llQAUQfvVv5adQ/SaGoNZkOmb/9RhF7sS58qQUfzGKXBPH8yMpiGuTAawlhWWA1hMMj0GMAqiC1BDKogriVGhAjiRkQhxIiIiYG6xghVVJDkkaJoMb/AA6S/vuf4mCj2p+8IpUryNKd7dyqPQf3huHS0uSM8nQqVKGUqcaog+M2mtM5VGZhv5Dx75PZcldOTpFrTXy5nuj9l0896h+9ovcg3ep19Jm12wz9ipYIxAYgahb628puFUW7NrW0tut3RxalwV5YuC37GKsHxTfraSDjnbyUAX/3Qg1kX4nUW33YD2g2z8QlWuzo1wqBF3i5JLPYHfpkjk1wZpXRaokE2yNF/P53yxVZXbbez67lXX5mWT2iGLfIjNYXUOfxVX/22X/jE4j8MpFJM28jMf4iW+sbeY2dTD8iZERBa51hTmDVxukGaYCw4uZZUacD2el2MuKVOWQWxVmnuKnThKJFTSTqsuSMjkNVZKqxyJJcthHRW5EGWRthgYSFjgkVD10D7Ow5NQL+JlHqbT1JVsLchb0mG6P4bNiV/ZBb00+ZE3M1Y1SOR5k9Ux0UUUmZCGpvmJ6VG+Poj8NCp/vv/wDWbZ98w23NdpqP9G3nlcyM+C3D8xSYlZX1RLfHJYysqrMUjuY3sV9UQV1h1VYMyytmmLBHWQlYW6yJliLED5ZE9OFZYgkB2E0Kel4ZTpxUqeghNNJckZZSBcbW6tLjfuHLvJ7pmxbeeO+XO2K9nAtcBdRzJ119BKZZTle5pwRqNiAEs8JtmolNqa7j8J4pzC/nSVh01O7nKl9tZmsllXmd59d0hjUpP4SeVwS+IvSSd+/nLOneklF1uDnZ+7QgD1Fx5TIpj2GvWDj2bj+nGXNbpCCtLMostMKe1bW5Nxz3ybxTTRknljOUVWyv+D1mhZgGG4gHyteZ/bdytQ78wNvPQCZ6j0vxLUgmEWg2Vcti5aqw7hoL+srH6XOyWrrlOYaAWIKkHUeImrIm40jDCLjKT/Y0+OoEHu0t3aWgzU7RVdqs9M1Vp9YlrsUN2HMld4gmGqdavW0SSLXKHfbjbnaUvDJI3Yc8aUXt0OZZFX3d8nd7/D6ndGmlYHnzlBtToI2TS0J5y1RZDgKVkHhC1WaIqkY8srkzqiEU6cVKnJxLEZ5SEFiYRwE7aMgMCx2WSqs7bidwFz5RpEZypF10So61H5WQfzH5iaSVPRmjlw6E73u58W1+VpazSlscicrk2PinIoECJ98852jirbVc8FelT/8ANAp/nno775430rxDCpVdeNeuzHkKTrTQjzEUlZZjdWaDatGzGVFVJc4jEmrTp1bW6xFcd995HneVrrMk40zrYZ2kVtVIK6yxrJBXWUtGyMgJkkTJDHSRMsi0WpghWPpJciPKyfCUtfCNchJ0gtRJ6QkUNw1O2pl6MkmZfbqWqt5fISuCTU7Z2f1naXfbWUBwbA7j6TLli7N2DJFxRUbcbLTCnTO1r66W1vpv8JkTv0mz6V4JhSRiCBmIvY8hMq9Cw0mjAqiYvKerIQ35SRN94+hhyxhX2PSWNEcZ6Z0Ww+FxeHBemq1FsCyDKb8GFuMzvTXA/wCfpno1Oqq23MN9OpbmRaDdHHr0QxS2U7wb7+7vlr0iwT/YKlZ75q7JdeAyNoR5CW6rRU4aJ3e1l1sjD3oJiMLrdf1tL8QG8r+0OXGBiqlOqDTsFqEsoAsA33xbhvvbxkPQnFMtBSDoCdItq06f2g5tFdCykfdqXHaEdjULuP7BW1KNmAGitqo8TqPIxioynIw100MNBd6K5u01NygYC2dbXDAR1CiWcCpmBsLE7xYaAg8JgyxrI6NmLM/bWrr/AKyxopYCT0kvOoqkgZgdOBhBFvAS9GdyvgbaOWV9bayg2QZu/cJNgNoq5ykZTw5GGtXQ3jlV0HKI9VnbSRFkilsSrIsauioPirOEHhftH0hlOneD7H/XbQ01TDIfDOdD7/KWwRkz5NqNxTp5QANwAA8BHCcvOy4wD4pyKIBjb58+bW2gzHEA7gzqveGxBqEz3/EvYEngCT5CeG9LcIlOz0jnpP8AEw303voTx574mWQqmb7Y22cGmzsMuIrU1bqbKDqwIuPhGttOMpBtCi5NuyL2DDVTy0OonnOFogk3ZbAEjX+s1uzNp4N8gekFIFi2oUt32kZrUTxT0FxVoXF1sRzGogVSnJNp7Zw9MaAC2i9T2W3XGo3jxi6L1qmMRyUU5CAdcrHNexBtY7uMpeJ9G3H5a7BGSQ1El7itksvAjuIt77veVmIw5G8WlMoNGzHmjLhgQpyfDLvjQpBljgsPcXigtyzJOkcw2HvqYYad5IqR1pdRlc7GKkQpjkJII9aRMdENRV9IcD1+HdLXNsy+InlSULHKw1E9rFIzM9J+jgb9YgseNoJCcjD4fCDeIZhcFc6ztLDOptaXOzsGzEaSVE/cpBOAwYYgcJYdLXtQFHuhiYcUFJtmcW7A1IJ3FuQlXSoVKzXqc5LgpvW7KXYdErTtuAhq4A1qqngomgOzQFsBCaOGFNS79lEFybfm8Rd7325CcLgnGHPVjVToeIHG0bhsK5UGoDmDEAka5Zqtg4lamHpvTFg63sRr5wynTVrkgb7Duknit2Y15Tjca7MbVwqNvXz3GB7QwzlSEbMo+IffUd/MTenAUz90e0FbZdMMSFseYtISwN8Eo+Wou0earQkq0Te44TfVdkJe6qDzUgex4Sk6S1KWHpdYDkOdQ2ZAQqk9okW5Sr/Ho1x9RUnVEmF7Sg92vjxhKpMQf0jpTBVKWe57LHKo8wBGH9IFSotjTCg8UAv6mSTiuWN+Pnluomy2rtRaFM5SDUYEKB939o/SG/o3wWWi9VhrVfTnlX+5MwuHptXUsoY7tSNdTaev7Jwgo0adMfdUDztrNEarY5WZSUmpKmFWitOxSRSdiiigBWbfVjQrin8Ro1Qtt+Y0yBbznjGEzrY1wFQrkRmKIoy6HPrfLfmJ7djKuXXwlDjNm0qhz9WoIN8wVSLnfmQgqb94gycXsedf+yqVexpVaJYgHLSrI4NxvAuCPADzlJU6NYiirfaKNdFG5yt08SwvbzntH2fCtq9GkGAOVggQ+F13esoMD0oNOv1VWl9nQ5hZizZtLKytqpB03Xi2Dc8hx+EKBW+69spvv01nqvQPZjUMOxYW6xlIvvyhB9SZkdvYbNXdytMKrXGUFAQTfPkGXMddbCbvBYytTooKtB6hAN3pFLML3DZb6XHCCYSi0WwYwatgabcLeFrf+O72g9Db9BmyuWpOdy1kNO/gW0PlLLLfdrHsxbxZS4nY6KC1lIAv95T5EEi/lJ6exSFFhb+K/wAwIXiUuADxZR7w4GR0RLPfn9ymGyG/OX+s6NjNx+Y/rLotG3hoQe/Mqf8A0gjcCfNf6wLG1BRdUdTmf4e0utppc0876T4wtim/YsiDv0JMNCBZpmoooCL5b6XtnFz4dmVGN6QrTJXqdeIcnTxAgWztqNTualim/gCG4C3ESmxlbO5ZjcneYlFA8kuwtMWGJORdeFtJqOhiCrWsVUKqkmw47hrMhszCmtVWmhsCLseSjeZ6L0Q2euH6whs2ZhlP7AUEfOS2IuTZ5ditlVMDiXUM2YOxD63ZWJIzfi0I3yXavTCpQy5adMk2JJBsfAgz1LpPsOni1BPZcbm+h7p5ltnopVpkh0zDgd48QZRKMk9jq4M2LJDTkW4EvT+pV7KJSpvbTNcqT3a29ZC208S9NqdVjnqb2cjLbkv9o3Z+xhntl38La+U9H2B0UzC9ZB1fBGF83iDElJkpZIYODuw8XWwuHpU6lMuioLOup5m80uysZ1tJXtlzX0Nr79JW1uiuHHw02T/4qlSmPRWtGt0WTQJiMUluVYtb/wAgZerRypyjJ32aDN3wLam0KdABqrBcxso3szclHGZ/G9DDUBBxuKsd4LDdxBtaEU+idMNTZiWNIgi5Jvbjr5ekUpT6RFRh2zQCeb/pF2/Uo4qmi2yCkS6kAhySdD5D3nofVd59TMD0z2L17B1N8pIN+A5X4iLMrg0aPBUPdWvg892vVpVHD00FNSBcLxJ3m24cp3ZCq1QKxIpk6i/Dxh9bYLBr3v3cJNS2NbUA37t0526Z7PxY48eLTZrKeyzhitSjVOQkA3NwL/CT3Xm96LbcXFUzwdNHHtf2nlqriSnV6FLW1008Zpv0ZbOqU69VmPZKAW3633zXinvSOH6l4y9pyk02uGejzsUU1HnBRRRQArNqb7RbITRr8bCOxgux8vlGUTYG0BgeOVc5ybvrxtAsXgKdQEOBY79AQfEG49ofUpSM05GixMxuJ6HsHIRyaVTsuhPwqTqVvuIG63Gah8IjaDgLAHQ2EMo0L751sN+TujWwpbspMZsQOCCTY/da1RD/AAtf2lKuy8RhixoN2baIC2XfrZGJsfAzYkEfm49Y1iOI+sezFqaMXgNv4irXpJVUKFJZrK123rqO4XPpNY20VFu/uYfSMw9NWrMfwIB5uSfkoh/UAwSYpNPoH+3AA3VtNTpIqe2KZ4OL8ShtCmwq90b9nXnu746FsMr7QpqpbMNAT4+E8+oM1aszU7FmJOgzEDw58Js+kdUpQOW73IUqDYkHeL8OXnMphzVZsy4dgwtZhUCEd98usjJ0ThFMjxODqP2Ww9ckHVkpH0tA6mBpKbVGxFI/6iKPbfNJgsZtVagKMCnFKmZx5MqX95r8LiKlQWxNNSOVswJ43Vt3rEHBiNk4BEQjC5qlRxlZyCLLxy8puNjYPqqFNTvC6+J1Pzge0ejdCqoATq7MD+rJUHUE3UaC4vulwsdCOMk51UkvEDAZHSwdMG4Rb88oh4g4MmomMTHFAZzqhHidgRsj6kTnUyWdgFsGanBnRWBVlBB36SwfdIOrETRKLMLtfo81NiyC6H27jA6GFUaEGej5I37MvFV9BKHht2jqY/UpRhpkrMRS2e1QgBTbwmw2Ls0UEtxO+H01A3C0fLYwUTH5Hlyy7dCiiikzIKKKKAAGKHaPl8pEqyfEfEfzwkRaBJEbCMKyQzloDH4fTzkpURlAyUiBEiaiJC+F/IhUUAtlbTwABLAAFrXOXU23XMm+zfm0NtFaFDsD+zD8gR60O+TlYgIqCwdqduU6pna7axgMKGmPMISgIOusIWtwhQmztSmLSHLJne4jAYwQyOInRHAQGcRY5GtEYgIATK87nEHyeXhHiAqJ8wizSETtoCoezRsUUBnY4CNEcIAxCPjRHQIiiiigAooooACYikSdBIjh25fKWEUB2V32duXyi+zty+UsYoBZXCg3L5SVUbl8oZFALBerPKI0jyhUUBA3VnlF1Z5QmKAA3VnlF1Z5QmKAFe+Ha+6N+zNyllFAdleMO3L5RdQ3L5SwigFgIpNyi6puXyh0UAsDFJuXynerblC4oD1AwpnlOhDyhEUBWQZDyiyHlJ4oBZDkM7lMligFkWUzuWSRQCxgWdtHRQEcE7FFABRRRQAUUUUAP//Z"/>
          <p:cNvSpPr>
            <a:spLocks noChangeAspect="1" noChangeArrowheads="1"/>
          </p:cNvSpPr>
          <p:nvPr/>
        </p:nvSpPr>
        <p:spPr bwMode="auto">
          <a:xfrm>
            <a:off x="977900" y="75724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8" descr="data:image/jpeg;base64,/9j/4AAQSkZJRgABAQAAAQABAAD/2wCEAAkGBxQSEhUUEBQUFRUUFBQWFBQUFBUUFBQUFRQWFhUUFBUYHCggGBolHBQUITEhJSkrLi4uFx8zODMsNygtLisBCgoKDg0OGhAQGy8kHyYsLCwsLCwsLCwsLCwsLCwsLCwsLCwsLCwsLCwsLSwsLCwsLCwsLCwsLCwsLCwsLCwsLP/AABEIALkBEQMBIgACEQEDEQH/xAAcAAABBQEBAQAAAAAAAAAAAAAEAAIDBQYBBwj/xABDEAACAQIDBAgDBAgFAwUAAAABAgADEQQSIQUxQVEGEyJhcYGRoTKxwRRCUvAHI2JygrLR4TNDY6LCJFOSFRZz0vH/xAAaAQACAwEBAAAAAAAAAAAAAAAAAQIDBAUG/8QAKxEAAgIBBAECBQQDAAAAAAAAAAECEQMSITFBBAUTIjJCUXGBkbHBFGHw/9oADAMBAAIRAxEAPwD2x6hBjetMbWOpjLyQAXSParYeg1Rcua6qubddjbXyvG7N2q9RAboxsLlNRfjxlH+kOv8AqqSfiqFj4Kp+rCZGjVZLGmzKeam0pll0yo3YPD93HqumerfbG4gek6MYeIE85w/SrFJ98OOTqPmLS3w3TlDpVokHmpBBPtaNZYsjPwcseN/wbNcTfu8ZHUNb7jUz4qR7gymwXSDCVR/iLTP4XOX+bT3ltQCsL0qisO43+Rk04vgzShKHzIjbHV1+Ojm76bA+xtGjbyD4w6H/AFEZR67oVlqDdYxM7cVvHQrX2FR2ij/CyN+6wPyk/Xfm0ra2Dov8dFL87WPrI12bTHwPVTwqMR6EkQoPhLcVIs57pVLhqw+Cur91RBf1W3yj+sxC76at+4/0IgGn/ZZZj3TnWGA08a25qbDxA+cIXFDn+fAwFTJutMXWGMFRTy+UdlgId1hnQ5lHtfpFRogqHVqmoVBuzWuMx3ATOdH6lV8StfF1D+sutGmGOUNY2IUG27u9ZTLPBSUey2OGTi5dG/zmczmRIx5g+xnTUI3gy4qJM87nkaVlPKSaQAWeLPFlEWSAHc0WaNtFaADs0WaMvOwAdmnc0bFAB1528ZHQAdFFFEAPVXWMyyd985JCPOv0h1v19JPw0y3mzEf8BM+Wh3TfEZsfUH4Aieig/wDKVDVJzs0/jZ6Tw8dYY/gmzSJjIus3yM1ZBTNegmfWRpdTdGZf3SR8ozrJw1Y1Mi4lnhukGKpns13Pc5zD3l1hP0g4hf8AEp03H7N0P1mSWpeOBliyPpmefjY5cxR6Hhf0g0W0qJUQ+AdfXfLbBdJMNW0Wol/wt2W9DPKAIxkEtWZmaXp+N8bHta1EO72jgvJp4tRqMhujsp5qSJaYTpPiqe6pmHJ1De++TWb7mafp0vpZ6vmcd/vIcTjlRS1bIqjezaAeJMwlHp5VAs1JCeBVmAv4f3gez9s0mfrdoCriKgYmnmy9TSXT4KIst/2jcyXuoofhZV0a6h0no1j/ANLQr1h/3KShKXiKlRlDeIvC6tJ3U2LKSPgqFGB7iV/rAV6X4Mjew7sjD+0lodI8K+6rl/eUj3jUo/creHKvpZUbW2XTWhUHVUEdyFAQJmuxC5ha2t9b2h6dDqTU0UsyvTHYqo5FQEjedLGx4bpW7doM+JoGmQ4brKgym9xTXS/8TL6Sx2FUqoFDsx5hrn5ylQi8jtbVX9lr1aNmH7Ex71FKVFPXUmanWZbBMy2IYXN+0pVgO+WoZhznm+1Np1OvqGmTTD9XUOU72UMl/QSbC9LcUm9lqDk6i/qJNZktmTXgZJx1Ro9DNQH4lBjTTQ7sy+BmSw/Twf5tDzRvoZbYXpbhKm9ih/bUj33SayRZTLxc8OY/2WvVMPhqA9zrf3Fp3NVH3Vb917exEWHxNF/8OojeDA/WEdXyk9ih2uURfabfErr4i49RePTEA7iJyzCczniAfKMWxOKkcCJAHHK3gY4VF7/OIRLlitGBhwI+U7flY+cAOzsaL8veOIgBJFFFEBE++cEbVbWMq1cqs34VY+gJ+kl0B4xtfEZ8XXfnVf0DED2Agb1JGjkktxYk+usYx4AazjZHueuwRSikO6zfI+skowht2jbuG+JlAG6RSZY5IQW2/fBaj3kjVII7amSbEiajVhK1ZXU3kwaCYNFgKk7ngtA3I8z6An6RgqyxMhQcHjg0CFSPFSS1C0hgaOvBBVj1qR6haQkCPUSBHki1IahaQrB1mXOyMQewgIJB4u1vVJpcBi3KXd2Nlvqe68zOFpkqgGt81Q/xMQPZRLxmy0n/AHbeth9ZZifLME4qS/LKGrWvUNz9xfm39TEH1kCoWZu9VPldrQilTy+MobdnQxJKP6neqjWWderIGqax6ixRsfk5SzwmPrUkLJVqA3CgZiQN5JsT3e8rA0IxLWp0x+LM59co/lMnGRXkxp0mXWG6Z4lfiyuO8WPqJb4bp4v+ZSYc8pDD6TDq0cDJrK12Z5+Fil9J6RQ6W4R97Ff3lYfSWVDG0anwVUP8Qnk4AjgglizszT9Mh02j13quVj5xpU8p5bQxFRPgdx4MZZUNv4lf8wn94AyazrszS9NmuGb4HWEE+5ExOF6T1iQCFPM2mm2VjmqnUAW10lsZqXBky+PPH8xdRRRQKAPEDtHylV0jrZMLXb/SYDxYZR7mXFYazP8ATUE4UoN9SpRT1qqx9lMJcE8fzL8nkzDWw8PeH0cLkFz8R/2jlC8Ns/q2JbU8O4mRYh5zXHs9IslqkB1jaBVTCKpgtSRLUQMZDUMleQ1ZFommQsbSVa2kgJnAZBEy22fU7NZj92i1vF2VB/MT5QMPCMMbUGH4qqC/Hsqxt4aj0jGSW1sVJ7sSawmnRvGUUh1FJJRFKdHKeDB5whNnA8TJqKSWtfRV+J9B3D7zeQ97SzSil5HYHRwJYmx7NyM3hy+ULbABUYnUgE+J4Q+jSAAA3AWjcavZA/Eyj3ufYGGlJFU88qdBODohdBwAXyUBR8pzaGlJx3/3k9FbLINqDs+MsSqJRH5kijVrO1uC019Mx+sa7xlJrvV7mUeiA/WJ5lZ0sPH6v+RpaNYzkjrtIM0ocassNtdmt1f/AGkpp5hAW9yZXYGxqJm+HMubwvr7QivVNWo9Q73dm9TeSjwQmvjX4H0xJxRvG0UhVNZYkVSkCtTYTqVJYqsgfA3uQfAQcX0CyLshV5MjQd6DLvjka0Vsk0mtiywJ7flN30ap9gtzNvT/APZgdn7z4CembFoZKKDja589frNmDg4nqL6D4oopccsHq75n+llQAUQfvVv5adQ/SaGoNZkOmb/9RhF7sS58qQUfzGKXBPH8yMpiGuTAawlhWWA1hMMj0GMAqiC1BDKogriVGhAjiRkQhxIiIiYG6xghVVJDkkaJoMb/AA6S/vuf4mCj2p+8IpUryNKd7dyqPQf3huHS0uSM8nQqVKGUqcaog+M2mtM5VGZhv5Dx75PZcldOTpFrTXy5nuj9l0896h+9ovcg3ep19Jm12wz9ipYIxAYgahb628puFUW7NrW0tut3RxalwV5YuC37GKsHxTfraSDjnbyUAX/3Qg1kX4nUW33YD2g2z8QlWuzo1wqBF3i5JLPYHfpkjk1wZpXRaokE2yNF/P53yxVZXbbez67lXX5mWT2iGLfIjNYXUOfxVX/22X/jE4j8MpFJM28jMf4iW+sbeY2dTD8iZERBa51hTmDVxukGaYCw4uZZUacD2el2MuKVOWQWxVmnuKnThKJFTSTqsuSMjkNVZKqxyJJcthHRW5EGWRthgYSFjgkVD10D7Ow5NQL+JlHqbT1JVsLchb0mG6P4bNiV/ZBb00+ZE3M1Y1SOR5k9Ux0UUUmZCGpvmJ6VG+Poj8NCp/vv/wDWbZ98w23NdpqP9G3nlcyM+C3D8xSYlZX1RLfHJYysqrMUjuY3sV9UQV1h1VYMyytmmLBHWQlYW6yJliLED5ZE9OFZYgkB2E0Kel4ZTpxUqeghNNJckZZSBcbW6tLjfuHLvJ7pmxbeeO+XO2K9nAtcBdRzJ119BKZZTle5pwRqNiAEs8JtmolNqa7j8J4pzC/nSVh01O7nKl9tZmsllXmd59d0hjUpP4SeVwS+IvSSd+/nLOneklF1uDnZ+7QgD1Fx5TIpj2GvWDj2bj+nGXNbpCCtLMostMKe1bW5Nxz3ybxTTRknljOUVWyv+D1mhZgGG4gHyteZ/bdytQ78wNvPQCZ6j0vxLUgmEWg2Vcti5aqw7hoL+srH6XOyWrrlOYaAWIKkHUeImrIm40jDCLjKT/Y0+OoEHu0t3aWgzU7RVdqs9M1Vp9YlrsUN2HMld4gmGqdavW0SSLXKHfbjbnaUvDJI3Yc8aUXt0OZZFX3d8nd7/D6ndGmlYHnzlBtToI2TS0J5y1RZDgKVkHhC1WaIqkY8srkzqiEU6cVKnJxLEZ5SEFiYRwE7aMgMCx2WSqs7bidwFz5RpEZypF10So61H5WQfzH5iaSVPRmjlw6E73u58W1+VpazSlscicrk2PinIoECJ98852jirbVc8FelT/8ANAp/nno775430rxDCpVdeNeuzHkKTrTQjzEUlZZjdWaDatGzGVFVJc4jEmrTp1bW6xFcd995HneVrrMk40zrYZ2kVtVIK6yxrJBXWUtGyMgJkkTJDHSRMsi0WpghWPpJciPKyfCUtfCNchJ0gtRJ6QkUNw1O2pl6MkmZfbqWqt5fISuCTU7Z2f1naXfbWUBwbA7j6TLli7N2DJFxRUbcbLTCnTO1r66W1vpv8JkTv0mz6V4JhSRiCBmIvY8hMq9Cw0mjAqiYvKerIQ35SRN94+hhyxhX2PSWNEcZ6Z0Ww+FxeHBemq1FsCyDKb8GFuMzvTXA/wCfpno1Oqq23MN9OpbmRaDdHHr0QxS2U7wb7+7vlr0iwT/YKlZ75q7JdeAyNoR5CW6rRU4aJ3e1l1sjD3oJiMLrdf1tL8QG8r+0OXGBiqlOqDTsFqEsoAsA33xbhvvbxkPQnFMtBSDoCdItq06f2g5tFdCykfdqXHaEdjULuP7BW1KNmAGitqo8TqPIxioynIw100MNBd6K5u01NygYC2dbXDAR1CiWcCpmBsLE7xYaAg8JgyxrI6NmLM/bWrr/AKyxopYCT0kvOoqkgZgdOBhBFvAS9GdyvgbaOWV9bayg2QZu/cJNgNoq5ykZTw5GGtXQ3jlV0HKI9VnbSRFkilsSrIsauioPirOEHhftH0hlOneD7H/XbQ01TDIfDOdD7/KWwRkz5NqNxTp5QANwAA8BHCcvOy4wD4pyKIBjb58+bW2gzHEA7gzqveGxBqEz3/EvYEngCT5CeG9LcIlOz0jnpP8AEw303voTx574mWQqmb7Y22cGmzsMuIrU1bqbKDqwIuPhGttOMpBtCi5NuyL2DDVTy0OonnOFogk3ZbAEjX+s1uzNp4N8gekFIFi2oUt32kZrUTxT0FxVoXF1sRzGogVSnJNp7Zw9MaAC2i9T2W3XGo3jxi6L1qmMRyUU5CAdcrHNexBtY7uMpeJ9G3H5a7BGSQ1El7itksvAjuIt77veVmIw5G8WlMoNGzHmjLhgQpyfDLvjQpBljgsPcXigtyzJOkcw2HvqYYad5IqR1pdRlc7GKkQpjkJII9aRMdENRV9IcD1+HdLXNsy+InlSULHKw1E9rFIzM9J+jgb9YgseNoJCcjD4fCDeIZhcFc6ztLDOptaXOzsGzEaSVE/cpBOAwYYgcJYdLXtQFHuhiYcUFJtmcW7A1IJ3FuQlXSoVKzXqc5LgpvW7KXYdErTtuAhq4A1qqngomgOzQFsBCaOGFNS79lEFybfm8Rd7325CcLgnGHPVjVToeIHG0bhsK5UGoDmDEAka5Zqtg4lamHpvTFg63sRr5wynTVrkgb7Duknit2Y15Tjca7MbVwqNvXz3GB7QwzlSEbMo+IffUd/MTenAUz90e0FbZdMMSFseYtISwN8Eo+Wou0earQkq0Te44TfVdkJe6qDzUgex4Sk6S1KWHpdYDkOdQ2ZAQqk9okW5Sr/Ho1x9RUnVEmF7Sg92vjxhKpMQf0jpTBVKWe57LHKo8wBGH9IFSotjTCg8UAv6mSTiuWN+Pnluomy2rtRaFM5SDUYEKB939o/SG/o3wWWi9VhrVfTnlX+5MwuHptXUsoY7tSNdTaev7Jwgo0adMfdUDztrNEarY5WZSUmpKmFWitOxSRSdiiigBWbfVjQrin8Ro1Qtt+Y0yBbznjGEzrY1wFQrkRmKIoy6HPrfLfmJ7djKuXXwlDjNm0qhz9WoIN8wVSLnfmQgqb94gycXsedf+yqVexpVaJYgHLSrI4NxvAuCPADzlJU6NYiirfaKNdFG5yt08SwvbzntH2fCtq9GkGAOVggQ+F13esoMD0oNOv1VWl9nQ5hZizZtLKytqpB03Xi2Dc8hx+EKBW+69spvv01nqvQPZjUMOxYW6xlIvvyhB9SZkdvYbNXdytMKrXGUFAQTfPkGXMddbCbvBYytTooKtB6hAN3pFLML3DZb6XHCCYSi0WwYwatgabcLeFrf+O72g9Db9BmyuWpOdy1kNO/gW0PlLLLfdrHsxbxZS4nY6KC1lIAv95T5EEi/lJ6exSFFhb+K/wAwIXiUuADxZR7w4GR0RLPfn9ymGyG/OX+s6NjNx+Y/rLotG3hoQe/Mqf8A0gjcCfNf6wLG1BRdUdTmf4e0utppc0876T4wtim/YsiDv0JMNCBZpmoooCL5b6XtnFz4dmVGN6QrTJXqdeIcnTxAgWztqNTualim/gCG4C3ESmxlbO5ZjcneYlFA8kuwtMWGJORdeFtJqOhiCrWsVUKqkmw47hrMhszCmtVWmhsCLseSjeZ6L0Q2euH6whs2ZhlP7AUEfOS2IuTZ5ditlVMDiXUM2YOxD63ZWJIzfi0I3yXavTCpQy5adMk2JJBsfAgz1LpPsOni1BPZcbm+h7p5ltnopVpkh0zDgd48QZRKMk9jq4M2LJDTkW4EvT+pV7KJSpvbTNcqT3a29ZC208S9NqdVjnqb2cjLbkv9o3Z+xhntl38La+U9H2B0UzC9ZB1fBGF83iDElJkpZIYODuw8XWwuHpU6lMuioLOup5m80uysZ1tJXtlzX0Nr79JW1uiuHHw02T/4qlSmPRWtGt0WTQJiMUluVYtb/wAgZerRypyjJ32aDN3wLam0KdABqrBcxso3szclHGZ/G9DDUBBxuKsd4LDdxBtaEU+idMNTZiWNIgi5Jvbjr5ekUpT6RFRh2zQCeb/pF2/Uo4qmi2yCkS6kAhySdD5D3nofVd59TMD0z2L17B1N8pIN+A5X4iLMrg0aPBUPdWvg892vVpVHD00FNSBcLxJ3m24cp3ZCq1QKxIpk6i/Dxh9bYLBr3v3cJNS2NbUA37t0526Z7PxY48eLTZrKeyzhitSjVOQkA3NwL/CT3Xm96LbcXFUzwdNHHtf2nlqriSnV6FLW1008Zpv0ZbOqU69VmPZKAW3633zXinvSOH6l4y9pyk02uGejzsUU1HnBRRRQArNqb7RbITRr8bCOxgux8vlGUTYG0BgeOVc5ybvrxtAsXgKdQEOBY79AQfEG49ofUpSM05GixMxuJ6HsHIRyaVTsuhPwqTqVvuIG63Gah8IjaDgLAHQ2EMo0L751sN+TujWwpbspMZsQOCCTY/da1RD/AAtf2lKuy8RhixoN2baIC2XfrZGJsfAzYkEfm49Y1iOI+sezFqaMXgNv4irXpJVUKFJZrK123rqO4XPpNY20VFu/uYfSMw9NWrMfwIB5uSfkoh/UAwSYpNPoH+3AA3VtNTpIqe2KZ4OL8ShtCmwq90b9nXnu746FsMr7QpqpbMNAT4+E8+oM1aszU7FmJOgzEDw58Js+kdUpQOW73IUqDYkHeL8OXnMphzVZsy4dgwtZhUCEd98usjJ0ThFMjxODqP2Ww9ckHVkpH0tA6mBpKbVGxFI/6iKPbfNJgsZtVagKMCnFKmZx5MqX95r8LiKlQWxNNSOVswJ43Vt3rEHBiNk4BEQjC5qlRxlZyCLLxy8puNjYPqqFNTvC6+J1Pzge0ejdCqoATq7MD+rJUHUE3UaC4vulwsdCOMk51UkvEDAZHSwdMG4Rb88oh4g4MmomMTHFAZzqhHidgRsj6kTnUyWdgFsGanBnRWBVlBB36SwfdIOrETRKLMLtfo81NiyC6H27jA6GFUaEGej5I37MvFV9BKHht2jqY/UpRhpkrMRS2e1QgBTbwmw2Ls0UEtxO+H01A3C0fLYwUTH5Hlyy7dCiiikzIKKKKAAGKHaPl8pEqyfEfEfzwkRaBJEbCMKyQzloDH4fTzkpURlAyUiBEiaiJC+F/IhUUAtlbTwABLAAFrXOXU23XMm+zfm0NtFaFDsD+zD8gR60O+TlYgIqCwdqduU6pna7axgMKGmPMISgIOusIWtwhQmztSmLSHLJne4jAYwQyOInRHAQGcRY5GtEYgIATK87nEHyeXhHiAqJ8wizSETtoCoezRsUUBnY4CNEcIAxCPjRHQIiiiigAooooACYikSdBIjh25fKWEUB2V32duXyi+zty+UsYoBZXCg3L5SVUbl8oZFALBerPKI0jyhUUBA3VnlF1Z5QmKAA3VnlF1Z5QmKAFe+Ha+6N+zNyllFAdleMO3L5RdQ3L5SwigFgIpNyi6puXyh0UAsDFJuXynerblC4oD1AwpnlOhDyhEUBWQZDyiyHlJ4oBZDkM7lMligFkWUzuWSRQCxgWdtHRQEcE7FFABRRRQAUUUUAP//Z"/>
          <p:cNvSpPr>
            <a:spLocks noChangeAspect="1" noChangeArrowheads="1"/>
          </p:cNvSpPr>
          <p:nvPr/>
        </p:nvSpPr>
        <p:spPr bwMode="auto">
          <a:xfrm>
            <a:off x="1130300" y="90964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30" descr="data:image/jpeg;base64,/9j/4AAQSkZJRgABAQAAAQABAAD/2wCEAAkGBxQSEhQUEhQWFBUWFxYUGBgWFBQUFBUVFRQWFhQVFBQYHCggGBolHBQUITEhJSkrLi4uFx8zODMsNygtLiwBCgoKDg0OGhAQGywkHyQsLCwsLCwsLCwsLCwsLCwsLCwsLCwsLCwsLCwsLCwsLCwsLCwsLCwsLCwsLCwsLCwsLP/AABEIALoBDwMBEQACEQEDEQH/xAAcAAABBQEBAQAAAAAAAAAAAAADAQIEBQYABwj/xABCEAABAgMGAggCCAYABgMAAAABAAIDESEEBRIxQVEGYRMiMnGBkaGxQtEHIzNSYnLB8BQVgpLh8WNzg7LC0hckU//EABoBAAMBAQEBAAAAAAAAAAAAAAABAgMEBQb/xAAyEQACAgEEAQIDBwQCAwAAAAAAAQIRAwQSITFBE1EiMmEFFEJScZGhI4Gx8MHxFTPR/9oADAMBAAIRAxEAPwD0JuE7Lk3RkaDH2MaKJYvYe4iPYWrBquygkK0lTQEuHGBSsVBgVayNCoVarKn2KhDD2V0mIQNcEU0MI1w1T4fYDnQgclEsSGpAjCIWDxyXRVnCIQhZJR7CgrY41W0c6fZO1nRHtAmSANyZK9sZ9ByRBeAP2Yc/mBJv9xWUsVdF17hemcdGjxmfRJQS7YgToZOvkAE7j7MDv4fm7zQ2vyjs7ozufNRuXsM7Ad3enyStewCFzhr5gIqDHuOEV3I+YRsi+mPcJ0+7T4dYeiPSfhitMdDitORB9/JQ4yj2godJKyaZ0kxDS1ADZItjBxGA5hUptCoqrdckKIDNoryWsc7RLiY++fo/aZmH1TyXVDU+5LiZK8ODI8MEyxe63WWLJ5KN92Oaes0jvC1STEfQjSvATOglwrQRnVbwzNdkuJIBa5bpxmieUBi2IaKHj9h7iK6G5qycfcoLCjkKdoEuHHBSCg7JKlJroVD5rRZX5FQkgVqpxkKhDCOhT2+whMZGYStrtDOfHYAS4gACZJoAEVGXAKzPm9n2hxbZRJgoYrhT+huql4YxfP7GyVK5E2z3YxvWeTEd951fIZBHjgly9ifDe05FJJPySPdC2KJY34BMEXELFylEqkwjI26uGb3E4j3NDls1GYroHgI5rCWJrodiiIDmFmMa+CCgRGiQnDKqaY7AxMLu235juOatZJIYKURlYbsY+4818H/NHwS7VDsWy3vDe7A6cOJ9x9CfynJw7lEscoq+0VSLAtUWTtGyTFQ0hAhMCAGlqQAosAEVCtTaFRWWm4YT82jyWsM7RLiWElzlizSAVpTQEiHHIzW0c0l2TtJLHtct4zjImmhkWxg5USlj9h2RItlc1ZSi12UmIyMQoasZJhWpRTQqJLHgoTAIBstIzaJocXbhbRzJ9io83ve8Db7Z/DQjKCwnERrh7bj40Hmt+IrcbwjtVs29jhMY0MYAGtoJLjlldkO27ZJa6WdVUMrXZLQ18FpqFrtU+ULkEy1AUmk1KPZag2FfHaRmPMJuO5AoS9iM61MGb2jxUelHzJGywzfgWHbYX/6tC3hiw/mE8GT8odlphuyig+IW3pQfTIeKa/CcXMOTwfFZvTRfUg2SXg4N1BHmoej44Yh8yMwsJaecRAosIOWNNAR3WMirSi/cZDvO7mxQBEEwJmY7Q5g6KoTceUNMBY7U6A4Qoji9jvs4hzn9x53kKHVazxxyLdD9hWXWJco7EJSY00NSse1CEJ2S4iTVWKhCgkY2RQNpoXo0AKGIAWSAODVIBGxSFpHLKImiVDtAOa6IZ4vhktCvszXK3iUuUJMixLGRksZY5IrcCEwsqKDQ7Qk1QhbwteGDFcMxDeR3hpIRHvkKPOPoze3pIuKpLW+5n6yXoZ6VWaz6N7EGA50XJKD6IXJV23iqEw4ZkkZyRDG2+Trx6OclYJnHbG5MMvCa9GOSEFSRp/42TXZQ3zxP0sQvbMCWVPMyXNlqT4O/TaRY41Io41+RCudwO2OGA1tviO1CNhpsghH2yINQhwZUYxZ0O8In7KUYMJQgEN6RBmPVU4NEenBh4XEj26uHinFyXTMpaaD8FxYeOHNzOLv5rojmn5OPL9nQfXBYwOMWHMYVnO5c0cs9A10XVnvpkQDDWfl4rLHj3yo48mnnAgW2+3QntxgEE4aZiZoZaiq1li2umZRhuD33ZC6yR4k5YWF7eTmycwjnMBb4Mdcoi+aIvAtrfarO6Z68N5h+BAcz0dLwR93i5cIMjpkmLGiNcRiyMjyU5tNFK0SnYWy3iSZPEtjoVwyx8WiyxCyoakznPRQbgZM1Nl0mRJkZKrLUoy7CQ4xQTLH7EhrkzJpoIgRyQHBACoAe2IRkrjOUehNEiHad10Q1P5iXENJrlt8GQnlEeLYtllLE10UpEW0QDhIIoQQe4iqxaplpnlV1Wg2G1va4EgTafxMNWOHou11lxnQ4lnxDfjywNrOIJlwPVa0fC35orZGvLPQ0uni3fhfyZrpFJ6NHYkikKKkCnickFAo4KlouI1kUjX0SRTVjnxidfRDbGlQ1jjuhcAx7nz1TZNA3DmEqGJgTomxhcRkSjlCpMs7pvfD1SSAVEr7XZm8afZu4dogx4U43XeaBwphOhC7ITjkVSPI1OjePmJDvq+x/LaOmYv1Yls2j3H96haY+IUefPHtnyTPoisrmQYsR/Va98xM/daB81cOmZZmmzr3Z/wDZiPmZEh4zlQ5LKTU214FFUXMHDEZMSr7rglFxbi/AX5BttBFNlEkmNBGxJrJxYwklNARWqQCJlqbQszonZqpxl2Fhxd0yZYvKJDXAoMmmux0khCSQAqAOkgBRRCbXQB4doIzqto55LslxJHStIPculZYSXJNNM85v+72WgQ5ODIrMYaSO01oLg1xFZc+aww5HHo74OrUlaf8AH1MvaIGGQijBs4HEwz2I/wALtTjM6cUsmPmHK9vJDiwS3IYu75KJRaPQxaiE++H9QYJPLuUHVwNdTJBS5Ib3ndQapIZjO6RVIUFMR2JACh53QFC9Id0BQ7pk7J2jv4hPcS4I7E050PojgmmiwsjIpZJri1ppPIEHMDdaY4c8HBqtTCK2vl+3/wBJlhujG4NrgaZOdnI54Wjfl5q5zjjVLs8ubnN7pHqPDdnYyzsEpVJlsJ08ZBYRzcU2ceXmbDX5Z5wiYYBcKgaHkq+GPxEJsqrkJDHFzS3keQqozTUpJr2GkSbsIiPJORFFzyQ3wTYlg2RYrIz4Dmo4GDwrABCE6AI0SQApCC4zcRJkJ2bpxmGhxkGU8TXQdrkWZDwEALhQByQCEoA5AGRdFbDiYnVLHvdLWWEg+4Pgtsfy2djhKSSXkqL9c0PLQAWmolkJgGUtlqpfCbYE6tlPEgAnFMzW0JM66TVNHEtNHMxazDsJ9Z81rvT+ZAoSh8jr+Q0K42RhOHFDD92KWA+EnV8lSxRkvhf9mP75lx8Tjf1VkS08LR2mQaH7YTU/0mRUPTTOiP2jiat2isi3bEbQtIl3E+QWbxSXg3Wswv8AF/wBdZnD4T5FTsa8Gqz431JfugZYdj5FKmWpR9zhDOx8kUw3x9xzbO85Nd/aU9r9iHmxruS/dEmz3RGf2Ybj4Klhm+kYz1uCP4v8ktvDrx9o5rO8ifkrWCvmdHPLX3/64t/rwSGWKCzIGI7c0b5nL+0p7scOuTnnLPl+aVL2RZWKz9M9rTLDsJgeOp9uSzeRyOdxjiXHZesaA4NhgNDBLSTQe0fzZD0UpX13/gw5q5eTUWejGjkFxTfLOV9h4avGnJGb4IN8RMEKI7Zp9lptovGrkkC4Zs84TZ54R6qlj3oWR/Gy3LHN5qHhkuibQnTbhZu12FFaFkMeE7A6aLARIBcKAELEWbwytcMcyIQmaOEZ8okNipsxeJokNcmZNUcQkwGkKQESAwHEjfrHd7vZa4mexpuYoon2suJxGZkJHWgpPei3hJUdL0+3mJzYk6+oT6EkdFE1puLXAMHQqih8O0vZ2Hub3OI9lSk10xOEZdolm/LRrELvzYX/APcCtPVn7mf3bF7f8Av57GnlDPfAgf8Aqj1p/wCob0mJ/wDbHfz+JrDhT/5TEevP6E/csX1/cX+dxD8MMf8ARhfqEvXl/qF9zxL/ALYn83jaOA/KyGz1a0JPNk9/8FLTYvb+WDj22K4deI4/mcT7rKWSb7ZUcUF0l+xEfEJyM1k5M1UUiTY7OXGXKcyZASzqU4RbZhkkkaCzw2taJnCTTEPTC01l+LLvW+xJcnFO2wFmtONwDAQ0kZmbifxH9Fy5ZeI9Gsse1Pd2elMYxwAGgAW1Y5qjxLdgIzMOSxlH03wVdlFxO/6gjVzgPMo8G2H579ifd4wtEuQ8lE5NPgyqyc20nWqqOokuyXEeIzTmt45ccvmFTRWBeeixyAOkgBzQgBwYhAPDUwFITBMYQizSOWSOBISs1Uoz7CsjoM5YmugwcgyOkkBg+Km/WuG7leLl0evpH8KMpE7XePmqi+T1l0RWRSMqfvVaKZcsUZdhmWqtR5UVqSMZadrpixo4oZymJ/7WkeiVCS7QnSz2KYcBw7l6hOxADG5H0+aNxW0Z034T6JNj2isik5D1+SLE0vLJkGxxHEAA4joAZ7mmeSNsmZyywRNh3LKfSRGMOcnO60hmSBl3FV6D8tIyeo/LFsHEZAYD9cHEaNaSZzyrIe6W2EfI16s/w0Bde4afqmSMxJzjjcCNWUAHkpeVL5UWtK38zI38S57iXuLjMZknLvWE8jcrZr6UYRpGl4VhgxQw/eEu6c/ZNVe1nnax/DaPRolj+6VrLAu4s8OyM8GVarGUWWij4myhDd6p+DXF0y7sNmBhtrWSv0YzX1MdzR0SzOHNYy0810NSQAmSw5XZXAwBAjgEAKkA4FADwmA7EiwOkkAmBMBCEgOMOaOjSOVoVswnZt8EwrIqRlLE0YTjh3WfI1Ej5tPyV41yenoF1f8AvJkGxJhp/dCm+JHtONSaBxhIlMqPQLVOy6EiZK4y5BIC05LXcU4pkgvO6e4z9OPsCs1qLXhxqAZyNQa7GiIzphPBFxaRKN7uBJwQxywD33/fJX6z9jL7nGu3+5LF/wAZxmcOdOo2cpzlOXIZIlqJGX3LGuAdpvaK/tPLhMmTqtyllkolmky4aWC64IpjOLZEzBM61qBJZObo0WKKdgios0ocwqbJaJlnb1jzSmzCfym64OswfEa7UAz8BJaOnCzxNbJpNG0iNLMiojKUemeYCc0nLxXUviXBJnb3+ttcKEPhGI+KiSuVHVBbcLl7l66yPZ2TNN4pR5Ry2I23ubRwTWWcexUg7YrHKt8JdhyhtosBFW1CnLpGuYgp+5EBkuNquGaChIBSkwOBQAoCAGx7S1gm4gDmmk2NKyoj8Rt+AYvZdWPTN98HVj0WSZV2ni1zT2JhOWmXhnSvs11yyZd3F0KIZO6p5rKenkjlyaWUeuTRQYocJgzCwqjm5Q8NRZccrR53xscNqeNHQ2+gPzW0Fwn9T29HUsKl7MysB9JbE+oRk7PWyfNYWMJyKlkxdEZhQbDkJgBY3rLZMp9BXlVZKIYKizWh4E0Ni6JLdPNQnyZMY/8Afim2CQ5xoEm+A8iEqbAe0pMhk6D2mnl7Il0c0+mj0DhVgbN2490optHg6yXg0NpimbRPmtXCkcCHWiOGNLzQATVYhqO50im4aspiuiR3ZuMm8mjJTN8nRnajUF4NDjc3OoVRzTj3yctJilzH0IXQssJ9k0yLGu2VWFEsHmIrB2a2ubnULnx6mUPqi3Gyc3BF5FdS9LN+pHMSNaLKWVnRcuXTShz4LjKyO0rmKHyQBGvC2tgw3PcZABVFW6HGLbpHnF4W+LaXzJIZOg5c16Cw7Oj29HpYpXLsurrYHdUDNdOOB2ZGoIsI/D5IqtfROV6tdGYve4zCmVOSDSFjcHLg7hjih0F4hxCSycpnRedkxp9Ger0drdE9Os8YPALciuKuTxmedfSW7DHad2hdMPk/ue99l84ZfqZGyP7XgVMz2cvgmsfRSkmqMX2RBmUjcdiQM5NSoY15WljXBHZCNVJTkFkpskfPPyQiBsQ1/en+kPsa6Fdoh9COUgEYhmbLGzsm0HYp9xOWbpnofCkKcKe59v8AaqMaS+p4Gsfx0aC0wpuC6MkeaRxRKe+CYrhDFGDtc+Sbx7UdONqC3eSfZXBoAYZSXHJNMxfPLJrLXo5CkTQphNdkU+GIZge3JXGco9MKTKeJa2huKdFltd0aRi5OkZC38WvL8MAS/F8l2YcCvk9PH9nOrmANotUftxnSFZTkB5LtWPfwzpekxY1e0j/xdohGkRxHOqHpo+UYSw45cJF3dXF8iGRxL8WniuPNo9vMTiy6drogccXj0jmw2um3My1WWGDS3G+hxXLcyqs5EpTkt4TkeumSWXiWSwrq9TYhvHv7LMcRRGgdanNVDO+jDJpIdgrVf7Ygk5aPKnwYw09coy1sDXmlCuVpSfB2t1Dk3n0f3g57DDfm3LuXDqcW12fP6mCjPgpPpVpGhc2ezlGJ8Hq/ZL/pzRiYT5Gato9rtE8uWXkyQkUVQVBg+kTo0OxIoYWGxLsmTEiu0TfsOIxmc0hsc3Tvn5KkQwc6qSh7v0CGSjikMKxBky6ucAuwnI0Tg1dPycWo6tHqtxWHDChgbT8yV2xw8RR85nnc2ybHg4KnVdSxxxrfIxTGPsAImJGeawzY3k+KLHv9yui2ORpRcbco8SRV2MxObnVS1F9APh2kdylwaAkw7U7vStio8x4ivGTi1hOEGS78Mb+KR7ekw+nj31ywV1MmMRC3ik2erbUeeyzaZZLXroh0+x9usBMIP2VSTas5lOEZ7TL21uLbJZRnZeXCmuCitdpLHZrOdXwc8FsC2S8CTUrBPazujJNEx9qmZhS52zZVQy0W+klSbsmSVAP4mYmFq77MYyT4IsO1EOmljdOyc7TVGy4AvGdpDRq0zS1ck4I8bVLglfSv9pZzycPULixHV9lPiaMI7Jas96L4DsdlsfRZSRJOlMIa8ma4YF0MqTVSFbD3QPcPe6Xeq+VfUS5I7ipNBRQd6Cb5HT9B7qyQU1HgsI/NN9kJnJB5CwwkZyLm6xUKGcebo9zu6E2FAhzzDG+cpr2sVRxq/Y+VyPdNlba7QXmq4NRneR0uioxoEyIRkVjDJKPTKaTDfxYPaC6VqU+Jojb7CPs7X9kpvDjnzBhua7IVosO4lzWUozh2UmmR8Lm81PwyA8qiuxOcTWWQ5r0YUk2fTtOoxTJ1ktMhsqhLgudp8EmFagDNy0TXkhypFhb+I4XQlomXSlklPPFRpdmMNNN5Nz6MXHizrOS5OUrPRdMrLfYHxDNopuaBWoSlycGpa6QGzXfLN8+5T6dmEJSiiZBsw1LgnHAvJt68kgdrsUuy6ffmqliroPvDfZXRYpZTKaS6Mp5UnwBERQkKWSz0D6LrF13RTtILl1EvBwamS6RY/StVtnP4nD0WeLs6fst1OS+h58XLZn0Meg9ndTuKzkTJ0yZCiS7lKdE1YahyKrbF9D5QNxlzKOI9DVsE4qLNUhoFUD6HEVkgjwc859/srflkrsG0zKmimwkU1PeiXZC6OaEhh4QUkzLy6W9do5hQzz87+Fnqj7S5waHHIAAdwW880pqmfOUkxgfushjXRE7AXvQA5pllRUnQiTDtmjhNdMNR4lyQ4+w4wGPnI1WnpY8l7RW12eIQBouiK8H1Smqse2IBMHRXFcUTOfNkWJaK9yhsqMk2Djvykk480P1K5AkCczUDIb96vYkznlmb4XZJDA9s3OM55ZAN0krUbRFU6JdiusE5T91UcaJlkolWmxSzCpozXJS25klnJcFpMrQ5ruq/LQ6hc/ROSPsRolgLHCdQcjuocjBz2no/CtowMa0BcOR2zjm7djPpHmYMIn7/ALhGLs7fs51lMDEdNxW0u7PoMT+GiTYmTxeCzkysiDNUsEPxKTSzkFWIUDHQ2osUmK1spnZVHyxP2GRG0Hmh9JCS5Y2Gz3ST5CSFdmm3yTQWGFDBhGuRRnkZoOHxOKzvClnm6mVQZ6GYoGqZ4Iwxf9IAd0v70CGA/pdUAOMXf/KYHNehMQpdJPoDxJtpwkg7r045KPZxT3RHwrcBMuM57rqxzSXJlmbZDjRGmRBoSonFPlBizNPkjQLVNxBOvoFMeOxyy26RLq80y0Scm3wdEcaq2FjFzCKSVO4lcMsLuvjo5TqtI5DGeOyRbr8DxSiqU0zOEGmZ60x56rncjoqyuj7hQyWW/D8dr3iHEy05KGknbOLPHyei2K5nQwCyrfvbLnzadr4o9HDvIfHFkxWYEVIcDNc+PhnXo5VkR5jEiTK6Gj34TpIsrt18ljM6HJNEiLD81KYWDBRRaGoKQ5gQFhC7QaJCj7hcJkBuqfSQ77YKNmUpO3wNdA4TqjvTS5JkzppMVhmKCZM5pqqMp8qzRcPO64JyUM8vWP4DWG0TlvoNkjyKDMjTyPefkq4FQQRv8BIBwdvn7IAe13OfPZAhzYnluhAEEWm3uVQjyriS6ujeTqTULrVriR04M6RlrU4Loizec0+SCXEKjFTCWAdZx5JvovFK5F7dcWslpiXJ2qdxFt9ijNwPcQRFcQ1tcUh8RGgUJuU3E5p56kkkMdSklrVcG+6+SvfHIKxsrcDiRdUrC/JFMUqbFZP4fBNohjdwCUvlZz5nwe6XTajCAaRibsubFqpQ4fKPMlGxnGUGFEsj3Modlrk9Kcd8OzTTSccis8JjNqoPpo9EixxJLOaJc6ZaQouISOYWW0tZKFAloijVTFDgdEqNFkQryBlmkUpWDhiqpK2OU0h3TZu2Vrl2ZuVKiM+PRSoleoh1nFR+9FUeyXyODVmU2PD0UZykObnNMzTvg0NyvDa57d6mjzdVCUuEaGCZ61zJ25Io8yUXHsPOXdpzUkBWRZfmPomIPCdOnmUqAKMvw6c0UIdPfPQfNMBRnufZAjL3pbYcZpEVuF+hH6lenHNDKql2Z7WujAXxdjmGeY3GSbi4m0cjRRxQU0ynkTC3Y6pEtFRWOa3Ui3umEXR4bG0JPkMyVTlt5R1KdKiyjXpO0PM5gdRs9AKU71ppVtV+WZumRbfHb4la5GkXBN9FXaLPtVc88fsbQyPyQiFg7LvmwYbnRAmaLguyY7SwkUb1vHRZZ5VE5czpHrLHDfwH6rio4gV4DGxzdSKbT0WunXx0yl2eTX3YHQ3mYl810ZIOLPd0mdSjRDs8PzUrngvKq5DiJ5rOiVIO21FTRakCiWklPaVuGdIUbR+oxz4pAlrqrcVFUCyNiRHSAG9ShqlQlJyYjVmdECbAFZ8j7JR7KlLgG+IkkS5CNCOiGTILZ0SMZS28mquewSblU+iqUWopnl59XKUuPBOFlImGmgz5rPd7jjqYz4yIMyORV45NCbV8ilpFLnE7JEOvMmvcFNHHKLi+QrD/AGj1QQFbF18GhFgFkW0zec+SGq/UAsNs6DxKEvYRl7bdmLOQ9laYFS+7HtyExscvALeGdxEMbwq2KZuBYT4hb+rjl3wLkm//AB20sc6FEDnAGmRmtY49y3QlZKybWZa4mOhx4uIScxjmnkTRRKbj2dykpIoGRpOM9yuiEiJDrTaTROci8cmuwTrUSs5TbOhNIZ0izsditiItClIuLkiRGnFDdI7b8lEpRfEjkyuza3Xf4PUijo3bH4vFc89PSuPKMS2tUYYaGWwG+hKyxvbJMaB33d8OMwOcZPIE6UNNSvYy1Jcl4ZSjLgwVtu50N0xULgnBxdo9jHnU1tZGezUZa8lLW7lFU4sG8KOUacMaxk8qoDaF6PDU56K/l5YqsFDbMknIIjy7Y2q4EJmVEnZpFUPaRNRRpYdkWhlsqgu/0M5WBaEmWSobcgFNESlSNVcPD7jhfEEgTRduHStrdI8fVaxN7Ymlh4chRooNyubVSTlS8HEgzoQMpjuHzXMxiPs0+Z0GyduyoZJQdpkV9kc0kMNTmmpeDuWpx5eMq/uLCijJ0w0Zncp0Z5NG+8btBWyIxHuaFNHE01wwsNxFBVxzOyBB8Uxhbpmd07pUhD4l2PHaHpRFNE2hos4GYQMg2+3w4chPEToKnxQBQWq0xy7Hi6Fg51IW2KeyVoTVlVfkISMeytxYgMbjOhGq78sFkW5dChNrhmJtby9xcQATnLKaS4XB0RfHJFeENmkUIkabhWlOidwgfWQUtClk8F1c7TOiwyGJsrPY2xGycP6jn4LGOSUHaExkeDGgNcWnFDA17fgt1LHl7VMSJXDd+QozXQIs2F3ZcTUHSey6caqOyX7lJtO0XN33KHsdAjCbmklrh8QOoK2jj3Q2vwVlyfFviYy9rpdBiuYM9AaTHLfwXHLE0+Dvw6h7LfKKyMwjtNrzoVDbXaOiEoy+VghFlkJKHP2NkvcQDEZKFbZpdCxRIYR4qm6VCXPJGkpKEbUofQyXZ4VD3IXkTolWSwuiODWAuJ2CcMcpGObUY4Lh2aNtyfw2AxJOe40YKn/K7Vg9NbmeZLUPNa8F5brWWNDZ8yBoT8K2yZNkLZwKNyOu1xzPaPkF4rduzRlkyJ/k/JLgkIys8NBqTme5L9AOwCWzdTqUUIHFgBwrRoy3KaZrjzTxu4siiC5pxjL4WqrT7OtZ8WVbci59zmRSM6PchxrkzyaR943aJLT8I8T+ik42muywffZh/FiP3cyfkqUmRQt6wXRoYig9Ez4tx3odvkSM7DcJkWdgcdXuyHPmhfQorbxsAcfrHGKT8LaNCaYFcYphHC/7M06Nu266sGfbw+hONlHfFzZxYUsP3BUhdLV/FHoE6M3GBnVo/VTuLU2iO6GdkWit7JVmu4vBkZHbUqlT6FubJDLoe10nNI/e6xyNrsEae6LsIlSctPmuScrLtGks0PQVPoFjdicSQ6FP8Z3PZCZJmL+ugF2NhOPcUAXTizuPD6GXHCvGohyg20Hq5RQKDv2XqYs0X0ZyizdXlYLLbYUyQ7UOaRPvaRktp445FyKGSeJ2jKx7jLQWiIyK3RscSd3CIFgsVcd/qbetFu2qf0IMfhaE4TMKNC/FDc2ND8s1MtNF9pr+TWOomvlkmVcbh1jZhloYD/xGOYVi8KjwjaOry+UQX8PO0jwD/WsfQ57NlrJ/lEbw8dY0LwcXewTWD6lfe5/lJFm4bnkYj/yQXAf3PkFp93REtVP3S/uWll4VdOobCB+KK8Od4MbT1VxwNeK/UwlqY/id/oehXFwpBszA4npYhHaNBXYDsjuXTixbXzyziz6mWThcIrOJ4kGEQ+Y6SUpCrgOX3e9VqMkIK5dk43Jrb4McyM6NEnOg10avEzZpTds6ElFcF/ZmSbsN91iQyQHTlOg0G6QiQBLOp0CdUIKw163WO2g70X7gPdnWp0GgR2BzmyNan2TarsAToU6Grj6JJsuGWUH8LIcaC5vVhme/yT3Lo7Y58WVVlVfUjQbQxhwwW9K/7x7PiSpujzS2u6PIkWhweH/A3stPPkm6vkTXsSbzu3BIz+rzDWD0Mk3x2JMrLUaASDBsO2Qm5IpIqbRYAR2cI3NXlVFoCnj2F8EhzKA71n4LaGVwdoOyLFupkfIdHENSTke5dKlDL1wxdFTabiiQ+0wjmde5ZTUodlJpj7JdRzFOevgsvUoo2lyhmDBHbNpPa+JbQ1MZLbkIkn2i4j8N4W4oRnD2FXJZtK63Q5Qlk8MiGAAK9VujR2vFcEjRMUmQ63VbsMylZVJka1QMQ63Vbt8RVJk9GcvG7iAZiTD8OpWkZ07RV2Vdnix7KS+zxCxurCZg+Bou7FqfDE0Xd3cZNifbMwulUjX+k/4XT6i/ETSLIvY8ThxBPMSeWH0p6qlyvhf8h+qIodbGzk+I7aRbEHrNL+uv9TBbSM23W+oLXgf8lkz44FDnm9v4RXwe/wDIeHa7fOnSAbhjR/4oU83+pBUCfDZHdV7z/W/9Jp/1pdiqK6QWHboELtv6Vw0YJy73HLyUtwhzNips68uOIz29HClBZKUxV8vzLHJrG/lVCjhXZnWh0YmRMp1ccyuGUm3bNuEaCwWMMaJiQ0AzJ5qH9SW7LCWRIroNu9SSEbMHd/t3oAJDoZCp1O3cjyAaG4GjaSzd8kfQQSHSjcs8SP0AJDH3ctSU0ArWz7Pi75J/oIGIejBPn8kqroCDCaG2fqiVNKackmIkXYOpNAF3w0cUJ+KtTnVVDySyhYJveTuVHkoBZjMunVWuwZAlNzp1rqqGVTx9YeRpySuhmwsrA+CMYDqfEJ+69pLdjVmHkzwYMeQ10XjS7ZuHgD6xR5A03DDzjcJmW06eS9HQN20Y5AF6tAtDqDRc+sVZS4dFYROMfBcsuyyPZ6xHTrXVQuzV/KDiibnTqrM0ZO1icV091suizP339r4Bd2n5iRLsmwKkTrRc8+G6KQtmtcQPcA98tsTpe62xTl7hJcl5ZrU+Xbd/cV2bmSuiNbrU/D23a/EVnkk15As+F3l8N+Il2WZn7paeTd2OfgFfEMNMmgNGwEh6LizpKfAIrGZgfvNYGpprOwYmiQlLKVFHkzl2Wdm+0KnySEgfEdaoQhtnPUcdZZ65pLoYc0h03TQMJH7I70S6EFPZajwIfaT2Boqn0gCxsmofSAbbDJolRJ9Af//Z"/>
          <p:cNvSpPr>
            <a:spLocks noChangeAspect="1" noChangeArrowheads="1"/>
          </p:cNvSpPr>
          <p:nvPr/>
        </p:nvSpPr>
        <p:spPr bwMode="auto">
          <a:xfrm>
            <a:off x="1282700" y="106204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416" name="Picture 32" descr="https://encrypted-tbn2.gstatic.com/images?q=tbn:ANd9GcRb8suRHiuJgBi5nVtmiAcsixyeQ-g1UPJ3Ik6TGV3Vc6-053Y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02171" y="4670785"/>
            <a:ext cx="1720489" cy="1446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719420" y="1735891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19420" y="3356993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28" name="TextBox 27"/>
          <p:cNvSpPr txBox="1"/>
          <p:nvPr/>
        </p:nvSpPr>
        <p:spPr>
          <a:xfrm flipV="1">
            <a:off x="2843809" y="5097379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2"/>
                </a:solidFill>
              </a:rPr>
              <a:t>+</a:t>
            </a:r>
          </a:p>
        </p:txBody>
      </p:sp>
      <p:pic>
        <p:nvPicPr>
          <p:cNvPr id="25" name="Рисунок 96">
            <a:extLst>
              <a:ext uri="{FF2B5EF4-FFF2-40B4-BE49-F238E27FC236}">
                <a16:creationId xmlns="" xmlns:a16="http://schemas.microsoft.com/office/drawing/2014/main" id="{4BCDDC87-89A5-4734-88D6-98F2A15950D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056" t="2651" r="31460"/>
          <a:stretch/>
        </p:blipFill>
        <p:spPr>
          <a:xfrm>
            <a:off x="6605601" y="4728660"/>
            <a:ext cx="882203" cy="1330274"/>
          </a:xfrm>
          <a:prstGeom prst="rect">
            <a:avLst/>
          </a:prstGeom>
        </p:spPr>
      </p:pic>
      <p:pic>
        <p:nvPicPr>
          <p:cNvPr id="34" name="Рисунок 109">
            <a:extLst>
              <a:ext uri="{FF2B5EF4-FFF2-40B4-BE49-F238E27FC236}">
                <a16:creationId xmlns="" xmlns:a16="http://schemas.microsoft.com/office/drawing/2014/main" id="{C83AA403-B836-42D3-B385-437E36984A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4460" y="4364022"/>
            <a:ext cx="997045" cy="1086058"/>
          </a:xfrm>
          <a:prstGeom prst="rect">
            <a:avLst/>
          </a:prstGeom>
        </p:spPr>
      </p:pic>
      <p:pic>
        <p:nvPicPr>
          <p:cNvPr id="35" name="Рисунок 98">
            <a:extLst>
              <a:ext uri="{FF2B5EF4-FFF2-40B4-BE49-F238E27FC236}">
                <a16:creationId xmlns="" xmlns:a16="http://schemas.microsoft.com/office/drawing/2014/main" id="{CE2B7FF7-84E7-4404-AAD0-1D0325D305C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4594" y="4573551"/>
            <a:ext cx="974630" cy="130657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AED8B2AE-F06E-4717-821C-B641900D2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66403" y="1829346"/>
            <a:ext cx="923712" cy="140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28994B76-A896-421D-8E35-9B661D891BA7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rcRect l="19843" t="19652" r="8728" b="10164"/>
          <a:stretch>
            <a:fillRect/>
          </a:stretch>
        </p:blipFill>
        <p:spPr>
          <a:xfrm>
            <a:off x="5710835" y="1513066"/>
            <a:ext cx="1015262" cy="13305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Объект 4">
            <a:extLst>
              <a:ext uri="{FF2B5EF4-FFF2-40B4-BE49-F238E27FC236}">
                <a16:creationId xmlns="" xmlns:a16="http://schemas.microsoft.com/office/drawing/2014/main" id="{7B6B7CBE-4AC8-472B-AA2E-2F08E77AE9F1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 bwMode="auto">
          <a:xfrm>
            <a:off x="5907925" y="3108965"/>
            <a:ext cx="667156" cy="82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8795B8DB-1FC1-495C-BA6E-E2A7DC980F5A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166204" y="3667758"/>
            <a:ext cx="565226" cy="92236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DB457F12-88CF-4C83-951F-C239435A42A5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361975" y="3280260"/>
            <a:ext cx="569727" cy="88093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01037B0F-637E-4233-807B-29C879F5A876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759414" y="3482229"/>
            <a:ext cx="574577" cy="944310"/>
          </a:xfrm>
          <a:prstGeom prst="rect">
            <a:avLst/>
          </a:prstGeom>
        </p:spPr>
      </p:pic>
      <p:pic>
        <p:nvPicPr>
          <p:cNvPr id="4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1083" y="5162385"/>
            <a:ext cx="466195" cy="98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192891" y="3356993"/>
            <a:ext cx="383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2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xmlns="" val="235346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/>
      <p:bldP spid="28" grpId="0"/>
      <p:bldP spid="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www.piluli.ru/images/smacs_images/products/000/495/711/original_supportan_trop_frukt_vkus_dperor_pit_200ml_N4_www_piluli_ru_k133328310.jpg">
            <a:extLst>
              <a:ext uri="{FF2B5EF4-FFF2-40B4-BE49-F238E27FC236}">
                <a16:creationId xmlns="" xmlns:a16="http://schemas.microsoft.com/office/drawing/2014/main" id="{16B4A845-AF94-4062-A753-C4A4A5AA0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5184" y="4807027"/>
            <a:ext cx="1215018" cy="12336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459999"/>
            <a:ext cx="1876187" cy="37671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Выбор?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4561" y="4914354"/>
            <a:ext cx="658476" cy="109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Объект 4">
            <a:extLst>
              <a:ext uri="{FF2B5EF4-FFF2-40B4-BE49-F238E27FC236}">
                <a16:creationId xmlns="" xmlns:a16="http://schemas.microsoft.com/office/drawing/2014/main" id="{7B6B7CBE-4AC8-472B-AA2E-2F08E77AE9F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93669" y="3661905"/>
            <a:ext cx="667156" cy="109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ED8B2AE-F06E-4717-821C-B641900D2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34123" y="1438376"/>
            <a:ext cx="923712" cy="140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00835245"/>
              </p:ext>
            </p:extLst>
          </p:nvPr>
        </p:nvGraphicFramePr>
        <p:xfrm>
          <a:off x="4427985" y="3140968"/>
          <a:ext cx="3312368" cy="2715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25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398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7921">
                <a:tc>
                  <a:txBody>
                    <a:bodyPr/>
                    <a:lstStyle/>
                    <a:p>
                      <a:r>
                        <a:rPr lang="ru-RU" sz="1300" dirty="0"/>
                        <a:t>Производитель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Страна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37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err="1" smtClean="0"/>
                        <a:t>Инфаприм</a:t>
                      </a:r>
                      <a:endParaRPr lang="ru-RU" sz="13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Россия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7921">
                <a:tc>
                  <a:txBody>
                    <a:bodyPr/>
                    <a:lstStyle/>
                    <a:p>
                      <a:r>
                        <a:rPr lang="ru-RU" sz="1300" dirty="0" err="1"/>
                        <a:t>Фрезениус</a:t>
                      </a:r>
                      <a:r>
                        <a:rPr lang="ru-RU" sz="1300" baseline="0" dirty="0"/>
                        <a:t> </a:t>
                      </a:r>
                      <a:r>
                        <a:rPr lang="ru-RU" sz="1300" baseline="0" dirty="0" err="1"/>
                        <a:t>Каби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Германия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7921">
                <a:tc>
                  <a:txBody>
                    <a:bodyPr/>
                    <a:lstStyle/>
                    <a:p>
                      <a:r>
                        <a:rPr lang="ru-RU" sz="1300" dirty="0"/>
                        <a:t>Б</a:t>
                      </a:r>
                      <a:r>
                        <a:rPr lang="ru-RU" sz="1300" dirty="0" smtClean="0"/>
                        <a:t>. Браун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Германия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7921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Нестле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Россия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69802">
                <a:tc>
                  <a:txBody>
                    <a:bodyPr/>
                    <a:lstStyle/>
                    <a:p>
                      <a:r>
                        <a:rPr lang="ru-RU" sz="1300" dirty="0" err="1" smtClean="0"/>
                        <a:t>Нутриция</a:t>
                      </a:r>
                      <a:endParaRPr lang="ru-RU" sz="1300" dirty="0"/>
                    </a:p>
                    <a:p>
                      <a:endParaRPr lang="ru-RU" sz="1300" dirty="0" smtClean="0"/>
                    </a:p>
                    <a:p>
                      <a:r>
                        <a:rPr lang="ru-RU" sz="1300" dirty="0" err="1" smtClean="0"/>
                        <a:t>Эббот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aseline="0" dirty="0" smtClean="0"/>
                        <a:t>Г</a:t>
                      </a:r>
                      <a:r>
                        <a:rPr lang="ru-RU" sz="1300" dirty="0" smtClean="0"/>
                        <a:t>олландия</a:t>
                      </a:r>
                      <a:endParaRPr lang="ru-RU" sz="1300" dirty="0"/>
                    </a:p>
                    <a:p>
                      <a:endParaRPr lang="ru-RU" sz="1300" dirty="0" smtClean="0"/>
                    </a:p>
                    <a:p>
                      <a:r>
                        <a:rPr lang="ru-RU" sz="1300" dirty="0" smtClean="0"/>
                        <a:t>США</a:t>
                      </a:r>
                      <a:endParaRPr lang="ru-RU" sz="13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4" name="Picture 3" descr="post-3-1319900529">
            <a:extLst>
              <a:ext uri="{FF2B5EF4-FFF2-40B4-BE49-F238E27FC236}">
                <a16:creationId xmlns="" xmlns:a16="http://schemas.microsoft.com/office/drawing/2014/main" id="{712B7950-C6DA-4DD6-A814-62040CA77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7387" y="4909920"/>
            <a:ext cx="686598" cy="113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3065595_ZCBV900677_PS">
            <a:extLst>
              <a:ext uri="{FF2B5EF4-FFF2-40B4-BE49-F238E27FC236}">
                <a16:creationId xmlns="" xmlns:a16="http://schemas.microsoft.com/office/drawing/2014/main" id="{79662E68-7C07-47DA-A4D4-763B24B7E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2570" y="4873398"/>
            <a:ext cx="599341" cy="110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56140E12E84175E0E1008000D400107756140E14E84175E0E1008000D4001077?vc=CW_RU_RU&amp;s=e5301d682232efe7e63206ab80135bed">
            <a:extLst>
              <a:ext uri="{FF2B5EF4-FFF2-40B4-BE49-F238E27FC236}">
                <a16:creationId xmlns="" xmlns:a16="http://schemas.microsoft.com/office/drawing/2014/main" id="{70A4BFA3-4A28-4449-9FD0-FC7B6A7F4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503" y="4827921"/>
            <a:ext cx="1154752" cy="123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40-1">
            <a:extLst>
              <a:ext uri="{FF2B5EF4-FFF2-40B4-BE49-F238E27FC236}">
                <a16:creationId xmlns="" xmlns:a16="http://schemas.microsoft.com/office/drawing/2014/main" id="{1197DEF6-F4E6-4A1B-88B7-8B1474CF6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488" y="1497390"/>
            <a:ext cx="982851" cy="115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="" xmlns:a16="http://schemas.microsoft.com/office/drawing/2014/main" id="{7C9E1AA1-F514-44B7-82F0-10EDE83B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950" t="-1486" r="25191" b="7845"/>
          <a:stretch>
            <a:fillRect/>
          </a:stretch>
        </p:blipFill>
        <p:spPr bwMode="auto">
          <a:xfrm>
            <a:off x="4776620" y="1370859"/>
            <a:ext cx="807471" cy="127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i?id=4bfbb648a1f746b61ff5c7d463203bab&amp;n=24">
            <a:extLst>
              <a:ext uri="{FF2B5EF4-FFF2-40B4-BE49-F238E27FC236}">
                <a16:creationId xmlns="" xmlns:a16="http://schemas.microsoft.com/office/drawing/2014/main" id="{92E38381-6E75-4436-8A0A-F0E0F5348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3105" y="1690186"/>
            <a:ext cx="1577691" cy="129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96">
            <a:extLst>
              <a:ext uri="{FF2B5EF4-FFF2-40B4-BE49-F238E27FC236}">
                <a16:creationId xmlns="" xmlns:a16="http://schemas.microsoft.com/office/drawing/2014/main" id="{4BCDDC87-89A5-4734-88D6-98F2A15950D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056" t="2651" r="31460"/>
          <a:stretch/>
        </p:blipFill>
        <p:spPr>
          <a:xfrm>
            <a:off x="3725998" y="1405760"/>
            <a:ext cx="919969" cy="1356565"/>
          </a:xfrm>
          <a:prstGeom prst="rect">
            <a:avLst/>
          </a:prstGeom>
        </p:spPr>
      </p:pic>
      <p:grpSp>
        <p:nvGrpSpPr>
          <p:cNvPr id="23" name="Group 10">
            <a:extLst>
              <a:ext uri="{FF2B5EF4-FFF2-40B4-BE49-F238E27FC236}">
                <a16:creationId xmlns="" xmlns:a16="http://schemas.microsoft.com/office/drawing/2014/main" id="{5F479708-CDD9-46A7-8CDF-38E1C914C7ED}"/>
              </a:ext>
            </a:extLst>
          </p:cNvPr>
          <p:cNvGrpSpPr/>
          <p:nvPr/>
        </p:nvGrpSpPr>
        <p:grpSpPr>
          <a:xfrm>
            <a:off x="2849018" y="2988171"/>
            <a:ext cx="1433694" cy="1200662"/>
            <a:chOff x="8447516" y="1340767"/>
            <a:chExt cx="2024219" cy="1776559"/>
          </a:xfrm>
        </p:grpSpPr>
        <p:grpSp>
          <p:nvGrpSpPr>
            <p:cNvPr id="24" name="Group 11">
              <a:extLst>
                <a:ext uri="{FF2B5EF4-FFF2-40B4-BE49-F238E27FC236}">
                  <a16:creationId xmlns="" xmlns:a16="http://schemas.microsoft.com/office/drawing/2014/main" id="{27803A38-E17F-4D37-B3EE-EFAF29DEB4E9}"/>
                </a:ext>
              </a:extLst>
            </p:cNvPr>
            <p:cNvGrpSpPr/>
            <p:nvPr/>
          </p:nvGrpSpPr>
          <p:grpSpPr>
            <a:xfrm>
              <a:off x="8447516" y="1387644"/>
              <a:ext cx="2024219" cy="1729682"/>
              <a:chOff x="8430583" y="1303254"/>
              <a:chExt cx="2024219" cy="1729682"/>
            </a:xfrm>
          </p:grpSpPr>
          <p:pic>
            <p:nvPicPr>
              <p:cNvPr id="26" name="Рисунок 33">
                <a:extLst>
                  <a:ext uri="{FF2B5EF4-FFF2-40B4-BE49-F238E27FC236}">
                    <a16:creationId xmlns="" xmlns:a16="http://schemas.microsoft.com/office/drawing/2014/main" id="{7049876F-92C4-47CA-A2D5-48B8FE24D3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0600" t="6359" r="30209" b="6187"/>
              <a:stretch/>
            </p:blipFill>
            <p:spPr>
              <a:xfrm>
                <a:off x="8430583" y="1350572"/>
                <a:ext cx="753922" cy="1682364"/>
              </a:xfrm>
              <a:prstGeom prst="rect">
                <a:avLst/>
              </a:prstGeom>
            </p:spPr>
          </p:pic>
          <p:pic>
            <p:nvPicPr>
              <p:cNvPr id="27" name="Рисунок 34">
                <a:extLst>
                  <a:ext uri="{FF2B5EF4-FFF2-40B4-BE49-F238E27FC236}">
                    <a16:creationId xmlns="" xmlns:a16="http://schemas.microsoft.com/office/drawing/2014/main" id="{CD8B3229-3C12-4DDB-A2B2-38138EF225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8279" t="3819" r="28901" b="8727"/>
              <a:stretch/>
            </p:blipFill>
            <p:spPr>
              <a:xfrm>
                <a:off x="9636365" y="1303254"/>
                <a:ext cx="818437" cy="1671555"/>
              </a:xfrm>
              <a:prstGeom prst="rect">
                <a:avLst/>
              </a:prstGeom>
            </p:spPr>
          </p:pic>
        </p:grpSp>
        <p:pic>
          <p:nvPicPr>
            <p:cNvPr id="25" name="Рисунок 43">
              <a:extLst>
                <a:ext uri="{FF2B5EF4-FFF2-40B4-BE49-F238E27FC236}">
                  <a16:creationId xmlns="" xmlns:a16="http://schemas.microsoft.com/office/drawing/2014/main" id="{64912132-253F-4130-8D6D-284CDFCC36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653" t="4963" r="29798" b="8314"/>
            <a:stretch/>
          </p:blipFill>
          <p:spPr>
            <a:xfrm>
              <a:off x="8990857" y="1340767"/>
              <a:ext cx="873023" cy="1738520"/>
            </a:xfrm>
            <a:prstGeom prst="rect">
              <a:avLst/>
            </a:prstGeom>
          </p:spPr>
        </p:pic>
      </p:grpSp>
      <p:pic>
        <p:nvPicPr>
          <p:cNvPr id="28" name="Рисунок 108">
            <a:extLst>
              <a:ext uri="{FF2B5EF4-FFF2-40B4-BE49-F238E27FC236}">
                <a16:creationId xmlns="" xmlns:a16="http://schemas.microsoft.com/office/drawing/2014/main" id="{412CD5DD-A0FC-4CB6-854F-02D17D07503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694" y="1398508"/>
            <a:ext cx="1182262" cy="127490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28994B76-A896-421D-8E35-9B661D891BA7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rcRect l="19843" t="19652" r="8728" b="10164"/>
          <a:stretch>
            <a:fillRect/>
          </a:stretch>
        </p:blipFill>
        <p:spPr>
          <a:xfrm>
            <a:off x="2867917" y="1432343"/>
            <a:ext cx="839987" cy="13305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8795B8DB-1FC1-495C-BA6E-E2A7DC980F5A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932533" y="3430031"/>
            <a:ext cx="565226" cy="108606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DB457F12-88CF-4C83-951F-C239435A42A5}"/>
              </a:ext>
            </a:extLst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501311" y="3152936"/>
            <a:ext cx="569727" cy="109471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01037B0F-637E-4233-807B-29C879F5A876}"/>
              </a:ext>
            </a:extLst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039583" y="2946369"/>
            <a:ext cx="574577" cy="110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611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C65901-49F7-4CF2-84AD-87C979299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174625"/>
            <a:ext cx="6346825" cy="67468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500" b="1" dirty="0" err="1"/>
              <a:t>Энтеральное</a:t>
            </a:r>
            <a:r>
              <a:rPr lang="ru-RU" sz="2500" b="1" dirty="0"/>
              <a:t> питание </a:t>
            </a:r>
            <a:r>
              <a:rPr lang="en-US" sz="2500" b="1" dirty="0"/>
              <a:t>vs</a:t>
            </a:r>
            <a:r>
              <a:rPr lang="ru-RU" sz="2500" b="1" dirty="0"/>
              <a:t/>
            </a:r>
            <a:br>
              <a:rPr lang="ru-RU" sz="2500" b="1" dirty="0"/>
            </a:br>
            <a:r>
              <a:rPr lang="ru-RU" sz="2500" b="1" dirty="0"/>
              <a:t>                                     </a:t>
            </a:r>
            <a:r>
              <a:rPr lang="en-US" sz="2500" b="1" dirty="0"/>
              <a:t> </a:t>
            </a:r>
            <a:r>
              <a:rPr lang="ru-RU" sz="2500" b="1" dirty="0"/>
              <a:t>       зондовый стол?</a:t>
            </a:r>
          </a:p>
        </p:txBody>
      </p:sp>
      <p:grpSp>
        <p:nvGrpSpPr>
          <p:cNvPr id="51203" name="Group 4">
            <a:extLst>
              <a:ext uri="{FF2B5EF4-FFF2-40B4-BE49-F238E27FC236}">
                <a16:creationId xmlns="" xmlns:a16="http://schemas.microsoft.com/office/drawing/2014/main" id="{C512B136-C6E0-4431-AD8B-8E3DB3DBC506}"/>
              </a:ext>
            </a:extLst>
          </p:cNvPr>
          <p:cNvGrpSpPr>
            <a:grpSpLocks/>
          </p:cNvGrpSpPr>
          <p:nvPr/>
        </p:nvGrpSpPr>
        <p:grpSpPr bwMode="auto">
          <a:xfrm>
            <a:off x="755576" y="849313"/>
            <a:ext cx="3528391" cy="5532437"/>
            <a:chOff x="68" y="751"/>
            <a:chExt cx="2767" cy="3430"/>
          </a:xfrm>
        </p:grpSpPr>
        <p:sp>
          <p:nvSpPr>
            <p:cNvPr id="51284" name="Rectangle 5">
              <a:extLst>
                <a:ext uri="{FF2B5EF4-FFF2-40B4-BE49-F238E27FC236}">
                  <a16:creationId xmlns="" xmlns:a16="http://schemas.microsoft.com/office/drawing/2014/main" id="{AF4EFACD-B8FF-4558-BCB4-91743910A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" y="3992"/>
              <a:ext cx="907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38" tIns="36512" rIns="71438" bIns="36512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1,87</a:t>
              </a:r>
            </a:p>
          </p:txBody>
        </p:sp>
        <p:sp>
          <p:nvSpPr>
            <p:cNvPr id="51285" name="Rectangle 6">
              <a:extLst>
                <a:ext uri="{FF2B5EF4-FFF2-40B4-BE49-F238E27FC236}">
                  <a16:creationId xmlns="" xmlns:a16="http://schemas.microsoft.com/office/drawing/2014/main" id="{AEA86D43-0B48-4BBD-B370-8CF11F9DC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3992"/>
              <a:ext cx="862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38" tIns="36512" rIns="71438" bIns="36512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н/д</a:t>
              </a:r>
            </a:p>
          </p:txBody>
        </p:sp>
        <p:sp>
          <p:nvSpPr>
            <p:cNvPr id="51286" name="Rectangle 7">
              <a:extLst>
                <a:ext uri="{FF2B5EF4-FFF2-40B4-BE49-F238E27FC236}">
                  <a16:creationId xmlns="" xmlns:a16="http://schemas.microsoft.com/office/drawing/2014/main" id="{82F6F753-ED88-49A4-9B73-9428AB831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3992"/>
              <a:ext cx="998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38" tIns="36512" rIns="71438" bIns="36512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Вит.В12, мкг</a:t>
              </a:r>
            </a:p>
          </p:txBody>
        </p:sp>
        <p:sp>
          <p:nvSpPr>
            <p:cNvPr id="51287" name="Rectangle 8">
              <a:extLst>
                <a:ext uri="{FF2B5EF4-FFF2-40B4-BE49-F238E27FC236}">
                  <a16:creationId xmlns="" xmlns:a16="http://schemas.microsoft.com/office/drawing/2014/main" id="{B6D2E000-6EC6-4E7B-A030-3C9C21794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" y="3813"/>
              <a:ext cx="907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38" tIns="36512" rIns="71438" bIns="36512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3,75</a:t>
              </a:r>
            </a:p>
          </p:txBody>
        </p:sp>
        <p:sp>
          <p:nvSpPr>
            <p:cNvPr id="51288" name="Rectangle 9">
              <a:extLst>
                <a:ext uri="{FF2B5EF4-FFF2-40B4-BE49-F238E27FC236}">
                  <a16:creationId xmlns="" xmlns:a16="http://schemas.microsoft.com/office/drawing/2014/main" id="{B9D8C036-2548-4368-9E32-00CFE49A4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3813"/>
              <a:ext cx="862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38" tIns="36512" rIns="71438" bIns="36512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н/д</a:t>
              </a:r>
            </a:p>
          </p:txBody>
        </p:sp>
        <p:sp>
          <p:nvSpPr>
            <p:cNvPr id="51289" name="Rectangle 10">
              <a:extLst>
                <a:ext uri="{FF2B5EF4-FFF2-40B4-BE49-F238E27FC236}">
                  <a16:creationId xmlns="" xmlns:a16="http://schemas.microsoft.com/office/drawing/2014/main" id="{EEDBADDA-9B88-4591-B2AD-2F48AFA406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3813"/>
              <a:ext cx="998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38" tIns="36512" rIns="71438" bIns="36512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Пантотен.к-та, мг</a:t>
              </a:r>
            </a:p>
          </p:txBody>
        </p:sp>
        <p:sp>
          <p:nvSpPr>
            <p:cNvPr id="51290" name="Rectangle 11">
              <a:extLst>
                <a:ext uri="{FF2B5EF4-FFF2-40B4-BE49-F238E27FC236}">
                  <a16:creationId xmlns="" xmlns:a16="http://schemas.microsoft.com/office/drawing/2014/main" id="{A9A4C467-BDF7-4163-96AF-3B6B5696A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" y="3634"/>
              <a:ext cx="907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38" tIns="36512" rIns="71438" bIns="36512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250</a:t>
              </a:r>
            </a:p>
          </p:txBody>
        </p:sp>
        <p:sp>
          <p:nvSpPr>
            <p:cNvPr id="51291" name="Rectangle 12">
              <a:extLst>
                <a:ext uri="{FF2B5EF4-FFF2-40B4-BE49-F238E27FC236}">
                  <a16:creationId xmlns="" xmlns:a16="http://schemas.microsoft.com/office/drawing/2014/main" id="{846B508A-6CE3-43C4-A450-43BE534D5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3634"/>
              <a:ext cx="862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38" tIns="36512" rIns="71438" bIns="36512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н/д</a:t>
              </a:r>
            </a:p>
          </p:txBody>
        </p:sp>
        <p:sp>
          <p:nvSpPr>
            <p:cNvPr id="51292" name="Rectangle 13">
              <a:extLst>
                <a:ext uri="{FF2B5EF4-FFF2-40B4-BE49-F238E27FC236}">
                  <a16:creationId xmlns="" xmlns:a16="http://schemas.microsoft.com/office/drawing/2014/main" id="{E5EC2B4E-4CED-4E7D-9582-1F0CB9690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3634"/>
              <a:ext cx="998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38" tIns="36512" rIns="71438" bIns="36512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Фолиев. к-та</a:t>
              </a:r>
              <a:r>
                <a:rPr lang="en-US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, </a:t>
              </a: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мкг</a:t>
              </a:r>
            </a:p>
          </p:txBody>
        </p:sp>
        <p:sp>
          <p:nvSpPr>
            <p:cNvPr id="51293" name="Rectangle 14">
              <a:extLst>
                <a:ext uri="{FF2B5EF4-FFF2-40B4-BE49-F238E27FC236}">
                  <a16:creationId xmlns="" xmlns:a16="http://schemas.microsoft.com/office/drawing/2014/main" id="{989AD058-E112-4A31-8DB8-0DC6FDE51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" y="3455"/>
              <a:ext cx="907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38" tIns="36512" rIns="71438" bIns="36512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1,0</a:t>
              </a:r>
            </a:p>
          </p:txBody>
        </p:sp>
        <p:sp>
          <p:nvSpPr>
            <p:cNvPr id="51294" name="Rectangle 15">
              <a:extLst>
                <a:ext uri="{FF2B5EF4-FFF2-40B4-BE49-F238E27FC236}">
                  <a16:creationId xmlns="" xmlns:a16="http://schemas.microsoft.com/office/drawing/2014/main" id="{C74CE528-5AFE-463C-84F9-5EC41A633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3455"/>
              <a:ext cx="862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38" tIns="36512" rIns="71438" bIns="36512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н/д</a:t>
              </a:r>
            </a:p>
          </p:txBody>
        </p:sp>
        <p:sp>
          <p:nvSpPr>
            <p:cNvPr id="51295" name="Rectangle 16">
              <a:extLst>
                <a:ext uri="{FF2B5EF4-FFF2-40B4-BE49-F238E27FC236}">
                  <a16:creationId xmlns="" xmlns:a16="http://schemas.microsoft.com/office/drawing/2014/main" id="{D1677A69-11C1-43D0-9D68-A685D4248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3455"/>
              <a:ext cx="998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38" tIns="36512" rIns="71438" bIns="36512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Вит.В6, мг</a:t>
              </a:r>
            </a:p>
          </p:txBody>
        </p:sp>
        <p:sp>
          <p:nvSpPr>
            <p:cNvPr id="51296" name="Rectangle 17">
              <a:extLst>
                <a:ext uri="{FF2B5EF4-FFF2-40B4-BE49-F238E27FC236}">
                  <a16:creationId xmlns="" xmlns:a16="http://schemas.microsoft.com/office/drawing/2014/main" id="{D749A837-410F-4E91-A443-C36525A8A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" y="3276"/>
              <a:ext cx="907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38" tIns="36512" rIns="71438" bIns="36512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7,5</a:t>
              </a:r>
            </a:p>
          </p:txBody>
        </p:sp>
        <p:sp>
          <p:nvSpPr>
            <p:cNvPr id="51297" name="Rectangle 18">
              <a:extLst>
                <a:ext uri="{FF2B5EF4-FFF2-40B4-BE49-F238E27FC236}">
                  <a16:creationId xmlns="" xmlns:a16="http://schemas.microsoft.com/office/drawing/2014/main" id="{848C7191-79D7-4633-95DE-C783EC317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3276"/>
              <a:ext cx="862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38" tIns="36512" rIns="71438" bIns="36512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0,83</a:t>
              </a:r>
            </a:p>
          </p:txBody>
        </p:sp>
        <p:sp>
          <p:nvSpPr>
            <p:cNvPr id="51298" name="Rectangle 19">
              <a:extLst>
                <a:ext uri="{FF2B5EF4-FFF2-40B4-BE49-F238E27FC236}">
                  <a16:creationId xmlns="" xmlns:a16="http://schemas.microsoft.com/office/drawing/2014/main" id="{D4E8AF59-0487-4649-90E5-08539A190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3276"/>
              <a:ext cx="998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38" tIns="36512" rIns="71438" bIns="36512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Ниацин, мг</a:t>
              </a:r>
            </a:p>
          </p:txBody>
        </p:sp>
        <p:sp>
          <p:nvSpPr>
            <p:cNvPr id="51299" name="Rectangle 20">
              <a:extLst>
                <a:ext uri="{FF2B5EF4-FFF2-40B4-BE49-F238E27FC236}">
                  <a16:creationId xmlns="" xmlns:a16="http://schemas.microsoft.com/office/drawing/2014/main" id="{1416176D-8D47-4F6F-B3A4-B8533DF4A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" y="3097"/>
              <a:ext cx="907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38" tIns="36512" rIns="71438" bIns="36512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1,0</a:t>
              </a:r>
            </a:p>
          </p:txBody>
        </p:sp>
        <p:sp>
          <p:nvSpPr>
            <p:cNvPr id="51300" name="Rectangle 21">
              <a:extLst>
                <a:ext uri="{FF2B5EF4-FFF2-40B4-BE49-F238E27FC236}">
                  <a16:creationId xmlns="" xmlns:a16="http://schemas.microsoft.com/office/drawing/2014/main" id="{C440E1F8-4C77-4FBF-9225-98BB6680A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3097"/>
              <a:ext cx="862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38" tIns="36512" rIns="71438" bIns="36512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0,47</a:t>
              </a:r>
            </a:p>
          </p:txBody>
        </p:sp>
        <p:sp>
          <p:nvSpPr>
            <p:cNvPr id="51301" name="Rectangle 22">
              <a:extLst>
                <a:ext uri="{FF2B5EF4-FFF2-40B4-BE49-F238E27FC236}">
                  <a16:creationId xmlns="" xmlns:a16="http://schemas.microsoft.com/office/drawing/2014/main" id="{AF775073-9EDB-4205-84C6-1F2F2BD51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3097"/>
              <a:ext cx="998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38" tIns="36512" rIns="71438" bIns="36512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Вит.В2, мг</a:t>
              </a:r>
            </a:p>
          </p:txBody>
        </p:sp>
        <p:sp>
          <p:nvSpPr>
            <p:cNvPr id="51302" name="Rectangle 23">
              <a:extLst>
                <a:ext uri="{FF2B5EF4-FFF2-40B4-BE49-F238E27FC236}">
                  <a16:creationId xmlns="" xmlns:a16="http://schemas.microsoft.com/office/drawing/2014/main" id="{D5AA1709-A07E-4F61-9CCC-D00D4BDFA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" y="2918"/>
              <a:ext cx="907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38" tIns="36512" rIns="71438" bIns="36512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0,75</a:t>
              </a:r>
            </a:p>
          </p:txBody>
        </p:sp>
        <p:sp>
          <p:nvSpPr>
            <p:cNvPr id="51303" name="Rectangle 24">
              <a:extLst>
                <a:ext uri="{FF2B5EF4-FFF2-40B4-BE49-F238E27FC236}">
                  <a16:creationId xmlns="" xmlns:a16="http://schemas.microsoft.com/office/drawing/2014/main" id="{FBE619EC-3465-43B3-9385-6BB234B167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2918"/>
              <a:ext cx="862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38" tIns="36512" rIns="71438" bIns="36512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0,09</a:t>
              </a:r>
            </a:p>
          </p:txBody>
        </p:sp>
        <p:sp>
          <p:nvSpPr>
            <p:cNvPr id="51304" name="Rectangle 25">
              <a:extLst>
                <a:ext uri="{FF2B5EF4-FFF2-40B4-BE49-F238E27FC236}">
                  <a16:creationId xmlns="" xmlns:a16="http://schemas.microsoft.com/office/drawing/2014/main" id="{208B516A-C00B-42DA-9B57-52D644E12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2918"/>
              <a:ext cx="998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38" tIns="36512" rIns="71438" bIns="36512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Вит. В1, мг</a:t>
              </a:r>
            </a:p>
          </p:txBody>
        </p:sp>
        <p:sp>
          <p:nvSpPr>
            <p:cNvPr id="51305" name="Rectangle 26">
              <a:extLst>
                <a:ext uri="{FF2B5EF4-FFF2-40B4-BE49-F238E27FC236}">
                  <a16:creationId xmlns="" xmlns:a16="http://schemas.microsoft.com/office/drawing/2014/main" id="{B3832CFC-E3A6-4C4C-9441-E6E3BFC6C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" y="2739"/>
              <a:ext cx="907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38" tIns="36512" rIns="71438" bIns="36512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51306" name="Rectangle 27">
              <a:extLst>
                <a:ext uri="{FF2B5EF4-FFF2-40B4-BE49-F238E27FC236}">
                  <a16:creationId xmlns="" xmlns:a16="http://schemas.microsoft.com/office/drawing/2014/main" id="{6B9BED13-BF5E-47AB-8B6E-92B6A5BD0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2739"/>
              <a:ext cx="862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38" tIns="36512" rIns="71438" bIns="36512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7,5</a:t>
              </a:r>
            </a:p>
          </p:txBody>
        </p:sp>
        <p:sp>
          <p:nvSpPr>
            <p:cNvPr id="51307" name="Rectangle 28">
              <a:extLst>
                <a:ext uri="{FF2B5EF4-FFF2-40B4-BE49-F238E27FC236}">
                  <a16:creationId xmlns="" xmlns:a16="http://schemas.microsoft.com/office/drawing/2014/main" id="{8219B76D-2ACE-4F9F-AF4A-8B440B7B1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2739"/>
              <a:ext cx="998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38" tIns="36512" rIns="71438" bIns="36512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Вит.С, мг</a:t>
              </a:r>
            </a:p>
          </p:txBody>
        </p:sp>
        <p:sp>
          <p:nvSpPr>
            <p:cNvPr id="51308" name="Rectangle 29">
              <a:extLst>
                <a:ext uri="{FF2B5EF4-FFF2-40B4-BE49-F238E27FC236}">
                  <a16:creationId xmlns="" xmlns:a16="http://schemas.microsoft.com/office/drawing/2014/main" id="{6C034FB7-7E8B-4192-81BF-A7452FA853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" y="2560"/>
              <a:ext cx="907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38" tIns="36512" rIns="71438" bIns="36512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50</a:t>
              </a:r>
            </a:p>
          </p:txBody>
        </p:sp>
        <p:sp>
          <p:nvSpPr>
            <p:cNvPr id="51309" name="Rectangle 30">
              <a:extLst>
                <a:ext uri="{FF2B5EF4-FFF2-40B4-BE49-F238E27FC236}">
                  <a16:creationId xmlns="" xmlns:a16="http://schemas.microsoft.com/office/drawing/2014/main" id="{CBE6A046-A5C2-43C9-915B-598026F25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2560"/>
              <a:ext cx="862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38" tIns="36512" rIns="71438" bIns="36512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1310" name="Rectangle 31">
              <a:extLst>
                <a:ext uri="{FF2B5EF4-FFF2-40B4-BE49-F238E27FC236}">
                  <a16:creationId xmlns="" xmlns:a16="http://schemas.microsoft.com/office/drawing/2014/main" id="{C186E7DF-67EE-4F68-9952-4C2BF464D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2560"/>
              <a:ext cx="998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38" tIns="36512" rIns="71438" bIns="36512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Вит.К, мкг</a:t>
              </a:r>
            </a:p>
          </p:txBody>
        </p:sp>
        <p:sp>
          <p:nvSpPr>
            <p:cNvPr id="51311" name="Rectangle 32">
              <a:extLst>
                <a:ext uri="{FF2B5EF4-FFF2-40B4-BE49-F238E27FC236}">
                  <a16:creationId xmlns="" xmlns:a16="http://schemas.microsoft.com/office/drawing/2014/main" id="{80929210-15A5-4E9F-BB09-B1A1EF2E7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" y="2381"/>
              <a:ext cx="907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38" tIns="36512" rIns="71438" bIns="36512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18,7</a:t>
              </a:r>
            </a:p>
          </p:txBody>
        </p:sp>
        <p:sp>
          <p:nvSpPr>
            <p:cNvPr id="51312" name="Rectangle 33">
              <a:extLst>
                <a:ext uri="{FF2B5EF4-FFF2-40B4-BE49-F238E27FC236}">
                  <a16:creationId xmlns="" xmlns:a16="http://schemas.microsoft.com/office/drawing/2014/main" id="{A10F071F-6A5B-4199-886F-D67EE60A5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2381"/>
              <a:ext cx="862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38" tIns="36512" rIns="71438" bIns="36512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следы</a:t>
              </a:r>
            </a:p>
          </p:txBody>
        </p:sp>
        <p:sp>
          <p:nvSpPr>
            <p:cNvPr id="51313" name="Rectangle 34">
              <a:extLst>
                <a:ext uri="{FF2B5EF4-FFF2-40B4-BE49-F238E27FC236}">
                  <a16:creationId xmlns="" xmlns:a16="http://schemas.microsoft.com/office/drawing/2014/main" id="{2F0E89DA-C9F2-484D-92B5-87B007927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2381"/>
              <a:ext cx="998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38" tIns="36512" rIns="71438" bIns="36512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Вит.Е,  МЕ</a:t>
              </a:r>
            </a:p>
          </p:txBody>
        </p:sp>
        <p:sp>
          <p:nvSpPr>
            <p:cNvPr id="51314" name="Rectangle 35">
              <a:extLst>
                <a:ext uri="{FF2B5EF4-FFF2-40B4-BE49-F238E27FC236}">
                  <a16:creationId xmlns="" xmlns:a16="http://schemas.microsoft.com/office/drawing/2014/main" id="{A10E67A1-E0F3-4809-866C-CDCF2935F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" y="2202"/>
              <a:ext cx="907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38" tIns="36512" rIns="71438" bIns="36512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500</a:t>
              </a:r>
            </a:p>
          </p:txBody>
        </p:sp>
        <p:sp>
          <p:nvSpPr>
            <p:cNvPr id="51315" name="Rectangle 36">
              <a:extLst>
                <a:ext uri="{FF2B5EF4-FFF2-40B4-BE49-F238E27FC236}">
                  <a16:creationId xmlns="" xmlns:a16="http://schemas.microsoft.com/office/drawing/2014/main" id="{5C3DBBEA-2FF3-41DA-9899-8E8E91870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2202"/>
              <a:ext cx="862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38" tIns="36512" rIns="71438" bIns="36512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следы</a:t>
              </a:r>
            </a:p>
          </p:txBody>
        </p:sp>
        <p:sp>
          <p:nvSpPr>
            <p:cNvPr id="51316" name="Rectangle 37">
              <a:extLst>
                <a:ext uri="{FF2B5EF4-FFF2-40B4-BE49-F238E27FC236}">
                  <a16:creationId xmlns="" xmlns:a16="http://schemas.microsoft.com/office/drawing/2014/main" id="{F0F8FA54-F7C1-479E-8B17-ED9D3D9CB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2202"/>
              <a:ext cx="998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38" tIns="36512" rIns="71438" bIns="36512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Вит.D, МЕ</a:t>
              </a:r>
            </a:p>
          </p:txBody>
        </p:sp>
        <p:sp>
          <p:nvSpPr>
            <p:cNvPr id="51317" name="Rectangle 38">
              <a:extLst>
                <a:ext uri="{FF2B5EF4-FFF2-40B4-BE49-F238E27FC236}">
                  <a16:creationId xmlns="" xmlns:a16="http://schemas.microsoft.com/office/drawing/2014/main" id="{47F0F2B1-2B9C-4468-B4E9-9B7E1D876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" y="2023"/>
              <a:ext cx="907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38" tIns="36512" rIns="71438" bIns="36512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2250</a:t>
              </a:r>
            </a:p>
          </p:txBody>
        </p:sp>
        <p:sp>
          <p:nvSpPr>
            <p:cNvPr id="51318" name="Rectangle 39">
              <a:extLst>
                <a:ext uri="{FF2B5EF4-FFF2-40B4-BE49-F238E27FC236}">
                  <a16:creationId xmlns="" xmlns:a16="http://schemas.microsoft.com/office/drawing/2014/main" id="{E730A052-01D8-4ECB-A1B6-64136ACDC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2023"/>
              <a:ext cx="862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38" tIns="36512" rIns="71438" bIns="36512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1319" name="Rectangle 40">
              <a:extLst>
                <a:ext uri="{FF2B5EF4-FFF2-40B4-BE49-F238E27FC236}">
                  <a16:creationId xmlns="" xmlns:a16="http://schemas.microsoft.com/office/drawing/2014/main" id="{F1D7F140-73ED-410A-A7DC-9586F6EE6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2023"/>
              <a:ext cx="998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38" tIns="36512" rIns="71438" bIns="36512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В-каротин, мкг</a:t>
              </a:r>
            </a:p>
          </p:txBody>
        </p:sp>
        <p:sp>
          <p:nvSpPr>
            <p:cNvPr id="51320" name="Rectangle 41">
              <a:extLst>
                <a:ext uri="{FF2B5EF4-FFF2-40B4-BE49-F238E27FC236}">
                  <a16:creationId xmlns="" xmlns:a16="http://schemas.microsoft.com/office/drawing/2014/main" id="{77839145-6D38-4087-87BF-FA53E48C0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" y="1844"/>
              <a:ext cx="907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38" tIns="36512" rIns="71438" bIns="36512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1875</a:t>
              </a:r>
            </a:p>
          </p:txBody>
        </p:sp>
        <p:sp>
          <p:nvSpPr>
            <p:cNvPr id="51321" name="Rectangle 42">
              <a:extLst>
                <a:ext uri="{FF2B5EF4-FFF2-40B4-BE49-F238E27FC236}">
                  <a16:creationId xmlns="" xmlns:a16="http://schemas.microsoft.com/office/drawing/2014/main" id="{17196DA1-77E2-40DF-9E9A-98F9674C4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1844"/>
              <a:ext cx="862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38" tIns="36512" rIns="71438" bIns="36512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833</a:t>
              </a:r>
            </a:p>
          </p:txBody>
        </p:sp>
        <p:sp>
          <p:nvSpPr>
            <p:cNvPr id="51322" name="Rectangle 43">
              <a:extLst>
                <a:ext uri="{FF2B5EF4-FFF2-40B4-BE49-F238E27FC236}">
                  <a16:creationId xmlns="" xmlns:a16="http://schemas.microsoft.com/office/drawing/2014/main" id="{11F5E148-8E23-481C-B600-52DCA6897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1844"/>
              <a:ext cx="998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38" tIns="36512" rIns="71438" bIns="36512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Вит. А, МЕ</a:t>
              </a:r>
            </a:p>
          </p:txBody>
        </p:sp>
        <p:sp>
          <p:nvSpPr>
            <p:cNvPr id="51323" name="Rectangle 44">
              <a:extLst>
                <a:ext uri="{FF2B5EF4-FFF2-40B4-BE49-F238E27FC236}">
                  <a16:creationId xmlns="" xmlns:a16="http://schemas.microsoft.com/office/drawing/2014/main" id="{9433B139-19DE-4D3B-8026-B8A2FDA88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" y="1665"/>
              <a:ext cx="907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38" tIns="36512" rIns="71438" bIns="36512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166,4</a:t>
              </a:r>
            </a:p>
          </p:txBody>
        </p:sp>
        <p:sp>
          <p:nvSpPr>
            <p:cNvPr id="51324" name="Rectangle 45">
              <a:extLst>
                <a:ext uri="{FF2B5EF4-FFF2-40B4-BE49-F238E27FC236}">
                  <a16:creationId xmlns="" xmlns:a16="http://schemas.microsoft.com/office/drawing/2014/main" id="{FCA43E5A-94C9-4642-8127-F2B23E4265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1665"/>
              <a:ext cx="862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38" tIns="36512" rIns="71438" bIns="36512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63,1</a:t>
              </a:r>
            </a:p>
          </p:txBody>
        </p:sp>
        <p:sp>
          <p:nvSpPr>
            <p:cNvPr id="51325" name="Rectangle 46">
              <a:extLst>
                <a:ext uri="{FF2B5EF4-FFF2-40B4-BE49-F238E27FC236}">
                  <a16:creationId xmlns="" xmlns:a16="http://schemas.microsoft.com/office/drawing/2014/main" id="{8494533A-3A47-41D0-84E5-4E6FB673A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1665"/>
              <a:ext cx="998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38" tIns="36512" rIns="71438" bIns="36512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Углеводы, г</a:t>
              </a:r>
            </a:p>
          </p:txBody>
        </p:sp>
        <p:sp>
          <p:nvSpPr>
            <p:cNvPr id="51326" name="Rectangle 47">
              <a:extLst>
                <a:ext uri="{FF2B5EF4-FFF2-40B4-BE49-F238E27FC236}">
                  <a16:creationId xmlns="" xmlns:a16="http://schemas.microsoft.com/office/drawing/2014/main" id="{3229955D-A2F0-4575-9E20-7176C5D15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" y="1486"/>
              <a:ext cx="907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38" tIns="36512" rIns="71438" bIns="36512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37,1</a:t>
              </a:r>
            </a:p>
          </p:txBody>
        </p:sp>
        <p:sp>
          <p:nvSpPr>
            <p:cNvPr id="51327" name="Rectangle 48">
              <a:extLst>
                <a:ext uri="{FF2B5EF4-FFF2-40B4-BE49-F238E27FC236}">
                  <a16:creationId xmlns="" xmlns:a16="http://schemas.microsoft.com/office/drawing/2014/main" id="{3343F8BB-5516-48DC-B674-2A58D0B51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1486"/>
              <a:ext cx="862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38" tIns="36512" rIns="71438" bIns="36512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15,0</a:t>
              </a:r>
            </a:p>
          </p:txBody>
        </p:sp>
        <p:sp>
          <p:nvSpPr>
            <p:cNvPr id="51328" name="Rectangle 49">
              <a:extLst>
                <a:ext uri="{FF2B5EF4-FFF2-40B4-BE49-F238E27FC236}">
                  <a16:creationId xmlns="" xmlns:a16="http://schemas.microsoft.com/office/drawing/2014/main" id="{A163C59C-2244-4312-95A5-89F819636E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1486"/>
              <a:ext cx="998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38" tIns="36512" rIns="71438" bIns="36512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Белки, г</a:t>
              </a:r>
            </a:p>
          </p:txBody>
        </p:sp>
        <p:sp>
          <p:nvSpPr>
            <p:cNvPr id="51329" name="Rectangle 50">
              <a:extLst>
                <a:ext uri="{FF2B5EF4-FFF2-40B4-BE49-F238E27FC236}">
                  <a16:creationId xmlns="" xmlns:a16="http://schemas.microsoft.com/office/drawing/2014/main" id="{A2089CA0-375A-42AA-8D16-79D5E8388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" y="1307"/>
              <a:ext cx="907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38" tIns="36512" rIns="71438" bIns="36512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49</a:t>
              </a:r>
            </a:p>
          </p:txBody>
        </p:sp>
        <p:sp>
          <p:nvSpPr>
            <p:cNvPr id="51330" name="Rectangle 51">
              <a:extLst>
                <a:ext uri="{FF2B5EF4-FFF2-40B4-BE49-F238E27FC236}">
                  <a16:creationId xmlns="" xmlns:a16="http://schemas.microsoft.com/office/drawing/2014/main" id="{18EE41DA-EE52-4B4A-8EA6-FC2100232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1307"/>
              <a:ext cx="862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38" tIns="36512" rIns="71438" bIns="36512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13,4</a:t>
              </a:r>
            </a:p>
          </p:txBody>
        </p:sp>
        <p:sp>
          <p:nvSpPr>
            <p:cNvPr id="51331" name="Rectangle 52">
              <a:extLst>
                <a:ext uri="{FF2B5EF4-FFF2-40B4-BE49-F238E27FC236}">
                  <a16:creationId xmlns="" xmlns:a16="http://schemas.microsoft.com/office/drawing/2014/main" id="{BF89F6E3-B0EF-4DB7-8954-7CFB2024F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1307"/>
              <a:ext cx="998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38" tIns="36512" rIns="71438" bIns="36512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Жиры, г</a:t>
              </a:r>
            </a:p>
          </p:txBody>
        </p:sp>
        <p:sp>
          <p:nvSpPr>
            <p:cNvPr id="51332" name="Rectangle 53">
              <a:extLst>
                <a:ext uri="{FF2B5EF4-FFF2-40B4-BE49-F238E27FC236}">
                  <a16:creationId xmlns="" xmlns:a16="http://schemas.microsoft.com/office/drawing/2014/main" id="{05EA0511-EE57-4515-9E3F-5132C766D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" y="1128"/>
              <a:ext cx="907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38" tIns="36512" rIns="71438" bIns="36512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1250</a:t>
              </a:r>
            </a:p>
          </p:txBody>
        </p:sp>
        <p:sp>
          <p:nvSpPr>
            <p:cNvPr id="51333" name="Rectangle 54">
              <a:extLst>
                <a:ext uri="{FF2B5EF4-FFF2-40B4-BE49-F238E27FC236}">
                  <a16:creationId xmlns="" xmlns:a16="http://schemas.microsoft.com/office/drawing/2014/main" id="{43C3BC08-BEA7-4D76-B2C2-6BA3B728F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1128"/>
              <a:ext cx="862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38" tIns="36512" rIns="71438" bIns="36512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429,5</a:t>
              </a:r>
            </a:p>
          </p:txBody>
        </p:sp>
        <p:sp>
          <p:nvSpPr>
            <p:cNvPr id="51334" name="Rectangle 55">
              <a:extLst>
                <a:ext uri="{FF2B5EF4-FFF2-40B4-BE49-F238E27FC236}">
                  <a16:creationId xmlns="" xmlns:a16="http://schemas.microsoft.com/office/drawing/2014/main" id="{C9F6BAD9-3D17-4FB8-A08F-140EC8AA9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1128"/>
              <a:ext cx="998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38" tIns="36512" rIns="71438" bIns="36512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Энергия, ккал</a:t>
              </a:r>
            </a:p>
          </p:txBody>
        </p:sp>
        <p:sp>
          <p:nvSpPr>
            <p:cNvPr id="51335" name="Rectangle 56">
              <a:extLst>
                <a:ext uri="{FF2B5EF4-FFF2-40B4-BE49-F238E27FC236}">
                  <a16:creationId xmlns="" xmlns:a16="http://schemas.microsoft.com/office/drawing/2014/main" id="{34F54988-CD4D-424A-8A52-27ADCD1F4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" y="949"/>
              <a:ext cx="907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38" tIns="36512" rIns="71438" bIns="36512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1250</a:t>
              </a:r>
            </a:p>
          </p:txBody>
        </p:sp>
        <p:sp>
          <p:nvSpPr>
            <p:cNvPr id="51336" name="Rectangle 57">
              <a:extLst>
                <a:ext uri="{FF2B5EF4-FFF2-40B4-BE49-F238E27FC236}">
                  <a16:creationId xmlns="" xmlns:a16="http://schemas.microsoft.com/office/drawing/2014/main" id="{6393F5E7-6C84-4D16-907F-231A8A899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949"/>
              <a:ext cx="862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38" tIns="36512" rIns="71438" bIns="36512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1250</a:t>
              </a:r>
            </a:p>
          </p:txBody>
        </p:sp>
        <p:sp>
          <p:nvSpPr>
            <p:cNvPr id="51337" name="Rectangle 58">
              <a:extLst>
                <a:ext uri="{FF2B5EF4-FFF2-40B4-BE49-F238E27FC236}">
                  <a16:creationId xmlns="" xmlns:a16="http://schemas.microsoft.com/office/drawing/2014/main" id="{6945AD13-8ECA-4147-B0EA-0C73FBB30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949"/>
              <a:ext cx="998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38" tIns="36512" rIns="71438" bIns="36512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Объем, мл</a:t>
              </a:r>
            </a:p>
          </p:txBody>
        </p:sp>
        <p:sp>
          <p:nvSpPr>
            <p:cNvPr id="383" name="Rectangle 59">
              <a:extLst>
                <a:ext uri="{FF2B5EF4-FFF2-40B4-BE49-F238E27FC236}">
                  <a16:creationId xmlns="" xmlns:a16="http://schemas.microsoft.com/office/drawing/2014/main" id="{BF435ECA-BFAC-41A7-B9AF-DC6862795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4" y="751"/>
              <a:ext cx="871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38" tIns="36512" rIns="71438" bIns="36512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ru-RU" altLang="ru-RU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Смесь</a:t>
              </a:r>
            </a:p>
          </p:txBody>
        </p:sp>
        <p:sp>
          <p:nvSpPr>
            <p:cNvPr id="384" name="Rectangle 60">
              <a:extLst>
                <a:ext uri="{FF2B5EF4-FFF2-40B4-BE49-F238E27FC236}">
                  <a16:creationId xmlns="" xmlns:a16="http://schemas.microsoft.com/office/drawing/2014/main" id="{A22298C5-B680-484D-8816-14F2033C0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" y="754"/>
              <a:ext cx="86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38" tIns="36512" rIns="71438" bIns="36512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ru-RU" altLang="ru-RU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 Стол «0»</a:t>
              </a:r>
            </a:p>
          </p:txBody>
        </p:sp>
        <p:sp>
          <p:nvSpPr>
            <p:cNvPr id="51340" name="Rectangle 61">
              <a:extLst>
                <a:ext uri="{FF2B5EF4-FFF2-40B4-BE49-F238E27FC236}">
                  <a16:creationId xmlns="" xmlns:a16="http://schemas.microsoft.com/office/drawing/2014/main" id="{50C99EC1-B57C-4272-8A47-804A1026F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754"/>
              <a:ext cx="998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438" tIns="36512" rIns="71438" bIns="36512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ru-RU" altLang="ru-RU"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" name="Line 62">
              <a:extLst>
                <a:ext uri="{FF2B5EF4-FFF2-40B4-BE49-F238E27FC236}">
                  <a16:creationId xmlns="" xmlns:a16="http://schemas.microsoft.com/office/drawing/2014/main" id="{5BF1719D-557F-4417-9B51-AFEAC718B2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" y="754"/>
              <a:ext cx="26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b="1" spc="-100" dirty="0">
                <a:latin typeface="+mn-lt"/>
              </a:endParaRPr>
            </a:p>
          </p:txBody>
        </p:sp>
        <p:sp>
          <p:nvSpPr>
            <p:cNvPr id="51342" name="Line 63">
              <a:extLst>
                <a:ext uri="{FF2B5EF4-FFF2-40B4-BE49-F238E27FC236}">
                  <a16:creationId xmlns="" xmlns:a16="http://schemas.microsoft.com/office/drawing/2014/main" id="{5CE5875C-9C8E-4F55-BB43-9C10E3BBFD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" y="949"/>
              <a:ext cx="27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43" name="Line 64">
              <a:extLst>
                <a:ext uri="{FF2B5EF4-FFF2-40B4-BE49-F238E27FC236}">
                  <a16:creationId xmlns="" xmlns:a16="http://schemas.microsoft.com/office/drawing/2014/main" id="{17B13DF0-2A08-44F5-932D-ECF83CF75E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" y="1128"/>
              <a:ext cx="27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44" name="Line 65">
              <a:extLst>
                <a:ext uri="{FF2B5EF4-FFF2-40B4-BE49-F238E27FC236}">
                  <a16:creationId xmlns="" xmlns:a16="http://schemas.microsoft.com/office/drawing/2014/main" id="{5AD4D64A-E845-4DDB-96D9-493FA6D12C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" y="1307"/>
              <a:ext cx="27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45" name="Line 66">
              <a:extLst>
                <a:ext uri="{FF2B5EF4-FFF2-40B4-BE49-F238E27FC236}">
                  <a16:creationId xmlns="" xmlns:a16="http://schemas.microsoft.com/office/drawing/2014/main" id="{5B2FAE3F-3E60-4477-A90E-A36B743E88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" y="1486"/>
              <a:ext cx="27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46" name="Line 67">
              <a:extLst>
                <a:ext uri="{FF2B5EF4-FFF2-40B4-BE49-F238E27FC236}">
                  <a16:creationId xmlns="" xmlns:a16="http://schemas.microsoft.com/office/drawing/2014/main" id="{3BCFAD7D-A383-4D40-9890-DE1B13C3A3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" y="1665"/>
              <a:ext cx="27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47" name="Line 68">
              <a:extLst>
                <a:ext uri="{FF2B5EF4-FFF2-40B4-BE49-F238E27FC236}">
                  <a16:creationId xmlns="" xmlns:a16="http://schemas.microsoft.com/office/drawing/2014/main" id="{25088C3E-6BFA-400D-A2C7-632A8FB2DD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" y="1844"/>
              <a:ext cx="27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48" name="Line 69">
              <a:extLst>
                <a:ext uri="{FF2B5EF4-FFF2-40B4-BE49-F238E27FC236}">
                  <a16:creationId xmlns="" xmlns:a16="http://schemas.microsoft.com/office/drawing/2014/main" id="{ADEAB029-ABED-4048-A123-C8948CC147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" y="2023"/>
              <a:ext cx="27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49" name="Line 70">
              <a:extLst>
                <a:ext uri="{FF2B5EF4-FFF2-40B4-BE49-F238E27FC236}">
                  <a16:creationId xmlns="" xmlns:a16="http://schemas.microsoft.com/office/drawing/2014/main" id="{1D15065D-9D40-48B4-8AAD-562C816027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" y="2202"/>
              <a:ext cx="27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50" name="Line 71">
              <a:extLst>
                <a:ext uri="{FF2B5EF4-FFF2-40B4-BE49-F238E27FC236}">
                  <a16:creationId xmlns="" xmlns:a16="http://schemas.microsoft.com/office/drawing/2014/main" id="{774491A2-C804-43BF-A630-7407867CDF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" y="2381"/>
              <a:ext cx="27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51" name="Line 72">
              <a:extLst>
                <a:ext uri="{FF2B5EF4-FFF2-40B4-BE49-F238E27FC236}">
                  <a16:creationId xmlns="" xmlns:a16="http://schemas.microsoft.com/office/drawing/2014/main" id="{F4068380-984A-4742-9AF9-3FF3519AD0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" y="2560"/>
              <a:ext cx="27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52" name="Line 73">
              <a:extLst>
                <a:ext uri="{FF2B5EF4-FFF2-40B4-BE49-F238E27FC236}">
                  <a16:creationId xmlns="" xmlns:a16="http://schemas.microsoft.com/office/drawing/2014/main" id="{488F3D3C-AABF-464F-AC15-C9E92FB0AB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" y="2739"/>
              <a:ext cx="27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53" name="Line 74">
              <a:extLst>
                <a:ext uri="{FF2B5EF4-FFF2-40B4-BE49-F238E27FC236}">
                  <a16:creationId xmlns="" xmlns:a16="http://schemas.microsoft.com/office/drawing/2014/main" id="{4F180D12-5257-4DA1-A6C3-6D3766AE78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" y="2918"/>
              <a:ext cx="27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54" name="Line 75">
              <a:extLst>
                <a:ext uri="{FF2B5EF4-FFF2-40B4-BE49-F238E27FC236}">
                  <a16:creationId xmlns="" xmlns:a16="http://schemas.microsoft.com/office/drawing/2014/main" id="{F42FB7A8-4DA7-4DE4-80E6-8B8783998E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" y="3097"/>
              <a:ext cx="27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55" name="Line 76">
              <a:extLst>
                <a:ext uri="{FF2B5EF4-FFF2-40B4-BE49-F238E27FC236}">
                  <a16:creationId xmlns="" xmlns:a16="http://schemas.microsoft.com/office/drawing/2014/main" id="{718A922C-5946-4864-A2BD-E02D351796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" y="3276"/>
              <a:ext cx="27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56" name="Line 77">
              <a:extLst>
                <a:ext uri="{FF2B5EF4-FFF2-40B4-BE49-F238E27FC236}">
                  <a16:creationId xmlns="" xmlns:a16="http://schemas.microsoft.com/office/drawing/2014/main" id="{007C98EA-E9D4-43B7-A6DA-0CA6583937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" y="3455"/>
              <a:ext cx="27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57" name="Line 78">
              <a:extLst>
                <a:ext uri="{FF2B5EF4-FFF2-40B4-BE49-F238E27FC236}">
                  <a16:creationId xmlns="" xmlns:a16="http://schemas.microsoft.com/office/drawing/2014/main" id="{8FE75C23-60CE-46ED-91ED-7EC96CD47A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" y="3634"/>
              <a:ext cx="27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58" name="Line 79">
              <a:extLst>
                <a:ext uri="{FF2B5EF4-FFF2-40B4-BE49-F238E27FC236}">
                  <a16:creationId xmlns="" xmlns:a16="http://schemas.microsoft.com/office/drawing/2014/main" id="{0496FF7D-2A9E-4C00-A199-F0D953B584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" y="4171"/>
              <a:ext cx="276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59" name="Line 80">
              <a:extLst>
                <a:ext uri="{FF2B5EF4-FFF2-40B4-BE49-F238E27FC236}">
                  <a16:creationId xmlns="" xmlns:a16="http://schemas.microsoft.com/office/drawing/2014/main" id="{4BDDDF32-CEAE-4CD1-B399-48AB7B52AB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" y="754"/>
              <a:ext cx="0" cy="34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60" name="Line 81">
              <a:extLst>
                <a:ext uri="{FF2B5EF4-FFF2-40B4-BE49-F238E27FC236}">
                  <a16:creationId xmlns="" xmlns:a16="http://schemas.microsoft.com/office/drawing/2014/main" id="{6460DB4A-8284-45E9-992E-81F68A2A27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" y="754"/>
              <a:ext cx="0" cy="34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61" name="Line 82">
              <a:extLst>
                <a:ext uri="{FF2B5EF4-FFF2-40B4-BE49-F238E27FC236}">
                  <a16:creationId xmlns="" xmlns:a16="http://schemas.microsoft.com/office/drawing/2014/main" id="{AB676D81-21B5-41E9-A7C4-D11D6C56C1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8" y="754"/>
              <a:ext cx="0" cy="34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62" name="Line 83">
              <a:extLst>
                <a:ext uri="{FF2B5EF4-FFF2-40B4-BE49-F238E27FC236}">
                  <a16:creationId xmlns="" xmlns:a16="http://schemas.microsoft.com/office/drawing/2014/main" id="{F4BB7B9F-6A9B-4B32-9FC1-CE0FAD85E3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5" y="754"/>
              <a:ext cx="0" cy="34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63" name="Line 84">
              <a:extLst>
                <a:ext uri="{FF2B5EF4-FFF2-40B4-BE49-F238E27FC236}">
                  <a16:creationId xmlns="" xmlns:a16="http://schemas.microsoft.com/office/drawing/2014/main" id="{4E2DF9ED-C693-4056-868E-CE79E78002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" y="3813"/>
              <a:ext cx="27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64" name="Line 85">
              <a:extLst>
                <a:ext uri="{FF2B5EF4-FFF2-40B4-BE49-F238E27FC236}">
                  <a16:creationId xmlns="" xmlns:a16="http://schemas.microsoft.com/office/drawing/2014/main" id="{95DCE80B-CD1A-4E7B-95BB-B06984D4C4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" y="3992"/>
              <a:ext cx="27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1204" name="Group 4">
            <a:extLst>
              <a:ext uri="{FF2B5EF4-FFF2-40B4-BE49-F238E27FC236}">
                <a16:creationId xmlns="" xmlns:a16="http://schemas.microsoft.com/office/drawing/2014/main" id="{09A3A424-7B14-4184-BE1C-DC73E2613CC0}"/>
              </a:ext>
            </a:extLst>
          </p:cNvPr>
          <p:cNvGrpSpPr>
            <a:grpSpLocks/>
          </p:cNvGrpSpPr>
          <p:nvPr/>
        </p:nvGrpSpPr>
        <p:grpSpPr bwMode="auto">
          <a:xfrm>
            <a:off x="4283968" y="980728"/>
            <a:ext cx="3307531" cy="5567363"/>
            <a:chOff x="2880" y="754"/>
            <a:chExt cx="2832" cy="3438"/>
          </a:xfrm>
        </p:grpSpPr>
        <p:sp>
          <p:nvSpPr>
            <p:cNvPr id="51207" name="Rectangle 5">
              <a:extLst>
                <a:ext uri="{FF2B5EF4-FFF2-40B4-BE49-F238E27FC236}">
                  <a16:creationId xmlns="" xmlns:a16="http://schemas.microsoft.com/office/drawing/2014/main" id="{472D1CBC-79AF-415D-B913-CF267A881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2" y="4001"/>
              <a:ext cx="970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43,75</a:t>
              </a:r>
            </a:p>
          </p:txBody>
        </p:sp>
        <p:sp>
          <p:nvSpPr>
            <p:cNvPr id="51208" name="Rectangle 6">
              <a:extLst>
                <a:ext uri="{FF2B5EF4-FFF2-40B4-BE49-F238E27FC236}">
                  <a16:creationId xmlns="" xmlns:a16="http://schemas.microsoft.com/office/drawing/2014/main" id="{989C5520-6857-482A-914B-DE265BF4B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1" y="4001"/>
              <a:ext cx="931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н/д</a:t>
              </a:r>
            </a:p>
          </p:txBody>
        </p:sp>
        <p:sp>
          <p:nvSpPr>
            <p:cNvPr id="51209" name="Rectangle 7">
              <a:extLst>
                <a:ext uri="{FF2B5EF4-FFF2-40B4-BE49-F238E27FC236}">
                  <a16:creationId xmlns="" xmlns:a16="http://schemas.microsoft.com/office/drawing/2014/main" id="{E0F94A39-928B-43B8-AAFD-DD47BAA5A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4001"/>
              <a:ext cx="931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Молибден, мкг</a:t>
              </a:r>
            </a:p>
          </p:txBody>
        </p:sp>
        <p:sp>
          <p:nvSpPr>
            <p:cNvPr id="51210" name="Rectangle 8">
              <a:extLst>
                <a:ext uri="{FF2B5EF4-FFF2-40B4-BE49-F238E27FC236}">
                  <a16:creationId xmlns="" xmlns:a16="http://schemas.microsoft.com/office/drawing/2014/main" id="{E5FB99B8-2E1F-4025-9200-ECF7D3317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2" y="3810"/>
              <a:ext cx="970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31,25</a:t>
              </a:r>
            </a:p>
          </p:txBody>
        </p:sp>
        <p:sp>
          <p:nvSpPr>
            <p:cNvPr id="51211" name="Rectangle 9">
              <a:extLst>
                <a:ext uri="{FF2B5EF4-FFF2-40B4-BE49-F238E27FC236}">
                  <a16:creationId xmlns="" xmlns:a16="http://schemas.microsoft.com/office/drawing/2014/main" id="{6E18ED3F-8265-42C3-8CDB-AC3325747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1" y="3810"/>
              <a:ext cx="931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н/д</a:t>
              </a:r>
            </a:p>
          </p:txBody>
        </p:sp>
        <p:sp>
          <p:nvSpPr>
            <p:cNvPr id="51212" name="Rectangle 10">
              <a:extLst>
                <a:ext uri="{FF2B5EF4-FFF2-40B4-BE49-F238E27FC236}">
                  <a16:creationId xmlns="" xmlns:a16="http://schemas.microsoft.com/office/drawing/2014/main" id="{125A1CA6-13E2-4A35-93C7-2BB003920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3810"/>
              <a:ext cx="931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Хром, мкг</a:t>
              </a:r>
            </a:p>
          </p:txBody>
        </p:sp>
        <p:sp>
          <p:nvSpPr>
            <p:cNvPr id="51213" name="Rectangle 11">
              <a:extLst>
                <a:ext uri="{FF2B5EF4-FFF2-40B4-BE49-F238E27FC236}">
                  <a16:creationId xmlns="" xmlns:a16="http://schemas.microsoft.com/office/drawing/2014/main" id="{1CA88933-602B-4522-BF0A-1BF8CE0A8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2" y="3619"/>
              <a:ext cx="970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31,25</a:t>
              </a:r>
            </a:p>
          </p:txBody>
        </p:sp>
        <p:sp>
          <p:nvSpPr>
            <p:cNvPr id="51214" name="Rectangle 12">
              <a:extLst>
                <a:ext uri="{FF2B5EF4-FFF2-40B4-BE49-F238E27FC236}">
                  <a16:creationId xmlns="" xmlns:a16="http://schemas.microsoft.com/office/drawing/2014/main" id="{540B1FE6-71B3-431D-94B9-67C6EF3E8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1" y="3619"/>
              <a:ext cx="931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н/д</a:t>
              </a:r>
            </a:p>
          </p:txBody>
        </p:sp>
        <p:sp>
          <p:nvSpPr>
            <p:cNvPr id="51215" name="Rectangle 13">
              <a:extLst>
                <a:ext uri="{FF2B5EF4-FFF2-40B4-BE49-F238E27FC236}">
                  <a16:creationId xmlns="" xmlns:a16="http://schemas.microsoft.com/office/drawing/2014/main" id="{747C13AE-3BCC-4896-BC38-C9C5EB85B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3619"/>
              <a:ext cx="931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Селен, мкг</a:t>
              </a:r>
            </a:p>
          </p:txBody>
        </p:sp>
        <p:sp>
          <p:nvSpPr>
            <p:cNvPr id="51216" name="Rectangle 14">
              <a:extLst>
                <a:ext uri="{FF2B5EF4-FFF2-40B4-BE49-F238E27FC236}">
                  <a16:creationId xmlns="" xmlns:a16="http://schemas.microsoft.com/office/drawing/2014/main" id="{F40015D5-ED32-4762-BDCA-707CE3D76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2" y="3428"/>
              <a:ext cx="970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12,5</a:t>
              </a:r>
            </a:p>
          </p:txBody>
        </p:sp>
        <p:sp>
          <p:nvSpPr>
            <p:cNvPr id="51217" name="Rectangle 15">
              <a:extLst>
                <a:ext uri="{FF2B5EF4-FFF2-40B4-BE49-F238E27FC236}">
                  <a16:creationId xmlns="" xmlns:a16="http://schemas.microsoft.com/office/drawing/2014/main" id="{53409A47-2A8C-42E0-93FD-DB49AEE55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1" y="3428"/>
              <a:ext cx="931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н/д</a:t>
              </a:r>
            </a:p>
          </p:txBody>
        </p:sp>
        <p:sp>
          <p:nvSpPr>
            <p:cNvPr id="51218" name="Rectangle 16">
              <a:extLst>
                <a:ext uri="{FF2B5EF4-FFF2-40B4-BE49-F238E27FC236}">
                  <a16:creationId xmlns="" xmlns:a16="http://schemas.microsoft.com/office/drawing/2014/main" id="{363FA3FB-4FFC-4E5F-8B7D-AF1DA6D8C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3428"/>
              <a:ext cx="931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Цинк, мг</a:t>
              </a:r>
            </a:p>
          </p:txBody>
        </p:sp>
        <p:sp>
          <p:nvSpPr>
            <p:cNvPr id="51219" name="Rectangle 17">
              <a:extLst>
                <a:ext uri="{FF2B5EF4-FFF2-40B4-BE49-F238E27FC236}">
                  <a16:creationId xmlns="" xmlns:a16="http://schemas.microsoft.com/office/drawing/2014/main" id="{1412E00A-486F-424D-B8CC-87DC4A72B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2" y="3237"/>
              <a:ext cx="970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1,0</a:t>
              </a:r>
            </a:p>
          </p:txBody>
        </p:sp>
        <p:sp>
          <p:nvSpPr>
            <p:cNvPr id="51220" name="Rectangle 18">
              <a:extLst>
                <a:ext uri="{FF2B5EF4-FFF2-40B4-BE49-F238E27FC236}">
                  <a16:creationId xmlns="" xmlns:a16="http://schemas.microsoft.com/office/drawing/2014/main" id="{F5DD450D-AFC3-4980-BABE-7BBF045AFD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1" y="3237"/>
              <a:ext cx="931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н/д</a:t>
              </a:r>
            </a:p>
          </p:txBody>
        </p:sp>
        <p:sp>
          <p:nvSpPr>
            <p:cNvPr id="51221" name="Rectangle 19">
              <a:extLst>
                <a:ext uri="{FF2B5EF4-FFF2-40B4-BE49-F238E27FC236}">
                  <a16:creationId xmlns="" xmlns:a16="http://schemas.microsoft.com/office/drawing/2014/main" id="{CC98DF4A-C9B7-4EBB-ACA2-8C66B0A23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3237"/>
              <a:ext cx="931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Медь, мг</a:t>
              </a:r>
            </a:p>
          </p:txBody>
        </p:sp>
        <p:sp>
          <p:nvSpPr>
            <p:cNvPr id="51222" name="Rectangle 20">
              <a:extLst>
                <a:ext uri="{FF2B5EF4-FFF2-40B4-BE49-F238E27FC236}">
                  <a16:creationId xmlns="" xmlns:a16="http://schemas.microsoft.com/office/drawing/2014/main" id="{9E113110-0141-43F5-92AE-9679C5D05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2" y="3046"/>
              <a:ext cx="970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51223" name="Rectangle 21">
              <a:extLst>
                <a:ext uri="{FF2B5EF4-FFF2-40B4-BE49-F238E27FC236}">
                  <a16:creationId xmlns="" xmlns:a16="http://schemas.microsoft.com/office/drawing/2014/main" id="{D892592B-2F9B-4D48-A73B-5CE828888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1" y="3046"/>
              <a:ext cx="931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н/д</a:t>
              </a:r>
            </a:p>
          </p:txBody>
        </p:sp>
        <p:sp>
          <p:nvSpPr>
            <p:cNvPr id="51224" name="Rectangle 22">
              <a:extLst>
                <a:ext uri="{FF2B5EF4-FFF2-40B4-BE49-F238E27FC236}">
                  <a16:creationId xmlns="" xmlns:a16="http://schemas.microsoft.com/office/drawing/2014/main" id="{6C5E87FE-1883-4E65-9123-AD2E3AF30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3046"/>
              <a:ext cx="931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Йод, мг</a:t>
              </a:r>
            </a:p>
          </p:txBody>
        </p:sp>
        <p:sp>
          <p:nvSpPr>
            <p:cNvPr id="51225" name="Rectangle 23">
              <a:extLst>
                <a:ext uri="{FF2B5EF4-FFF2-40B4-BE49-F238E27FC236}">
                  <a16:creationId xmlns="" xmlns:a16="http://schemas.microsoft.com/office/drawing/2014/main" id="{349FF7E9-4D19-4AA5-9E9D-72C67DEAD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2" y="2855"/>
              <a:ext cx="970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12,5</a:t>
              </a:r>
            </a:p>
          </p:txBody>
        </p:sp>
        <p:sp>
          <p:nvSpPr>
            <p:cNvPr id="51226" name="Rectangle 24">
              <a:extLst>
                <a:ext uri="{FF2B5EF4-FFF2-40B4-BE49-F238E27FC236}">
                  <a16:creationId xmlns="" xmlns:a16="http://schemas.microsoft.com/office/drawing/2014/main" id="{AB2331D7-D2D7-4D99-8D9E-3D0B11E17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1" y="2855"/>
              <a:ext cx="931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3,27</a:t>
              </a:r>
            </a:p>
          </p:txBody>
        </p:sp>
        <p:sp>
          <p:nvSpPr>
            <p:cNvPr id="51227" name="Rectangle 25">
              <a:extLst>
                <a:ext uri="{FF2B5EF4-FFF2-40B4-BE49-F238E27FC236}">
                  <a16:creationId xmlns="" xmlns:a16="http://schemas.microsoft.com/office/drawing/2014/main" id="{1965E558-E6C0-46AB-B684-0724EEC20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855"/>
              <a:ext cx="931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Железо, мг</a:t>
              </a:r>
            </a:p>
          </p:txBody>
        </p:sp>
        <p:sp>
          <p:nvSpPr>
            <p:cNvPr id="51228" name="Rectangle 26">
              <a:extLst>
                <a:ext uri="{FF2B5EF4-FFF2-40B4-BE49-F238E27FC236}">
                  <a16:creationId xmlns="" xmlns:a16="http://schemas.microsoft.com/office/drawing/2014/main" id="{C0854BD8-7D39-460A-AA3A-2E0C1B0D9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2" y="2664"/>
              <a:ext cx="970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612,5</a:t>
              </a:r>
            </a:p>
          </p:txBody>
        </p:sp>
        <p:sp>
          <p:nvSpPr>
            <p:cNvPr id="51229" name="Rectangle 27">
              <a:extLst>
                <a:ext uri="{FF2B5EF4-FFF2-40B4-BE49-F238E27FC236}">
                  <a16:creationId xmlns="" xmlns:a16="http://schemas.microsoft.com/office/drawing/2014/main" id="{A928C588-A47C-4BE6-90A5-1EF77140B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1" y="2664"/>
              <a:ext cx="931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н/д</a:t>
              </a:r>
            </a:p>
          </p:txBody>
        </p:sp>
        <p:sp>
          <p:nvSpPr>
            <p:cNvPr id="51230" name="Rectangle 28">
              <a:extLst>
                <a:ext uri="{FF2B5EF4-FFF2-40B4-BE49-F238E27FC236}">
                  <a16:creationId xmlns="" xmlns:a16="http://schemas.microsoft.com/office/drawing/2014/main" id="{AE2ACCC7-4F14-4442-8F9A-D169452C3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664"/>
              <a:ext cx="931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Марганец, мкг</a:t>
              </a:r>
            </a:p>
          </p:txBody>
        </p:sp>
        <p:sp>
          <p:nvSpPr>
            <p:cNvPr id="51231" name="Rectangle 29">
              <a:extLst>
                <a:ext uri="{FF2B5EF4-FFF2-40B4-BE49-F238E27FC236}">
                  <a16:creationId xmlns="" xmlns:a16="http://schemas.microsoft.com/office/drawing/2014/main" id="{63DDA864-172B-43A1-AE4B-72C26C3E0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2" y="2473"/>
              <a:ext cx="970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141,3</a:t>
              </a:r>
            </a:p>
          </p:txBody>
        </p:sp>
        <p:sp>
          <p:nvSpPr>
            <p:cNvPr id="51232" name="Rectangle 30">
              <a:extLst>
                <a:ext uri="{FF2B5EF4-FFF2-40B4-BE49-F238E27FC236}">
                  <a16:creationId xmlns="" xmlns:a16="http://schemas.microsoft.com/office/drawing/2014/main" id="{5CAFD066-150A-4AEB-9D64-1725C919F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1" y="2473"/>
              <a:ext cx="931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18,7</a:t>
              </a:r>
            </a:p>
          </p:txBody>
        </p:sp>
        <p:sp>
          <p:nvSpPr>
            <p:cNvPr id="51233" name="Rectangle 31">
              <a:extLst>
                <a:ext uri="{FF2B5EF4-FFF2-40B4-BE49-F238E27FC236}">
                  <a16:creationId xmlns="" xmlns:a16="http://schemas.microsoft.com/office/drawing/2014/main" id="{B27EDE19-3584-43A4-AAD0-69A6AE379E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473"/>
              <a:ext cx="931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Магний, мг</a:t>
              </a:r>
            </a:p>
          </p:txBody>
        </p:sp>
        <p:sp>
          <p:nvSpPr>
            <p:cNvPr id="51234" name="Rectangle 32">
              <a:extLst>
                <a:ext uri="{FF2B5EF4-FFF2-40B4-BE49-F238E27FC236}">
                  <a16:creationId xmlns="" xmlns:a16="http://schemas.microsoft.com/office/drawing/2014/main" id="{6068FC28-13B6-4205-AC8C-21FC96B09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2" y="2282"/>
              <a:ext cx="970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737,5</a:t>
              </a:r>
            </a:p>
          </p:txBody>
        </p:sp>
        <p:sp>
          <p:nvSpPr>
            <p:cNvPr id="51235" name="Rectangle 33">
              <a:extLst>
                <a:ext uri="{FF2B5EF4-FFF2-40B4-BE49-F238E27FC236}">
                  <a16:creationId xmlns="" xmlns:a16="http://schemas.microsoft.com/office/drawing/2014/main" id="{56DA1E31-D76F-4032-ACF7-37AA658BB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1" y="2282"/>
              <a:ext cx="931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230,5</a:t>
              </a:r>
            </a:p>
          </p:txBody>
        </p:sp>
        <p:sp>
          <p:nvSpPr>
            <p:cNvPr id="51236" name="Rectangle 34">
              <a:extLst>
                <a:ext uri="{FF2B5EF4-FFF2-40B4-BE49-F238E27FC236}">
                  <a16:creationId xmlns="" xmlns:a16="http://schemas.microsoft.com/office/drawing/2014/main" id="{A42B236A-4925-497C-932E-2E1D98C77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282"/>
              <a:ext cx="931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Фосфор, мг</a:t>
              </a:r>
            </a:p>
          </p:txBody>
        </p:sp>
        <p:sp>
          <p:nvSpPr>
            <p:cNvPr id="51237" name="Rectangle 35">
              <a:extLst>
                <a:ext uri="{FF2B5EF4-FFF2-40B4-BE49-F238E27FC236}">
                  <a16:creationId xmlns="" xmlns:a16="http://schemas.microsoft.com/office/drawing/2014/main" id="{47E42E6B-BCE6-4AE9-BD2D-ABA252565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2" y="2091"/>
              <a:ext cx="970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1112,5</a:t>
              </a:r>
            </a:p>
          </p:txBody>
        </p:sp>
        <p:sp>
          <p:nvSpPr>
            <p:cNvPr id="51238" name="Rectangle 36">
              <a:extLst>
                <a:ext uri="{FF2B5EF4-FFF2-40B4-BE49-F238E27FC236}">
                  <a16:creationId xmlns="" xmlns:a16="http://schemas.microsoft.com/office/drawing/2014/main" id="{6410E84E-B31B-4109-A8DA-48F90BB82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1" y="2091"/>
              <a:ext cx="931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69,4</a:t>
              </a:r>
            </a:p>
          </p:txBody>
        </p:sp>
        <p:sp>
          <p:nvSpPr>
            <p:cNvPr id="51239" name="Rectangle 37">
              <a:extLst>
                <a:ext uri="{FF2B5EF4-FFF2-40B4-BE49-F238E27FC236}">
                  <a16:creationId xmlns="" xmlns:a16="http://schemas.microsoft.com/office/drawing/2014/main" id="{B95A6DE2-E90A-4E4D-B49D-590A42FC0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091"/>
              <a:ext cx="931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Кальций, мг</a:t>
              </a:r>
            </a:p>
          </p:txBody>
        </p:sp>
        <p:sp>
          <p:nvSpPr>
            <p:cNvPr id="51240" name="Rectangle 38">
              <a:extLst>
                <a:ext uri="{FF2B5EF4-FFF2-40B4-BE49-F238E27FC236}">
                  <a16:creationId xmlns="" xmlns:a16="http://schemas.microsoft.com/office/drawing/2014/main" id="{572C6A23-1078-41BA-A2F0-9D4560201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2" y="1900"/>
              <a:ext cx="970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1337,5</a:t>
              </a:r>
            </a:p>
          </p:txBody>
        </p:sp>
        <p:sp>
          <p:nvSpPr>
            <p:cNvPr id="51241" name="Rectangle 39">
              <a:extLst>
                <a:ext uri="{FF2B5EF4-FFF2-40B4-BE49-F238E27FC236}">
                  <a16:creationId xmlns="" xmlns:a16="http://schemas.microsoft.com/office/drawing/2014/main" id="{5772E9CF-21E7-4972-A5F4-FF46DA99D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1" y="1900"/>
              <a:ext cx="931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242,3</a:t>
              </a:r>
            </a:p>
          </p:txBody>
        </p:sp>
        <p:sp>
          <p:nvSpPr>
            <p:cNvPr id="51242" name="Rectangle 40">
              <a:extLst>
                <a:ext uri="{FF2B5EF4-FFF2-40B4-BE49-F238E27FC236}">
                  <a16:creationId xmlns="" xmlns:a16="http://schemas.microsoft.com/office/drawing/2014/main" id="{97088146-DBEC-4FED-8D16-F2862F8A3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900"/>
              <a:ext cx="931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Калий, мг</a:t>
              </a:r>
            </a:p>
          </p:txBody>
        </p:sp>
        <p:sp>
          <p:nvSpPr>
            <p:cNvPr id="51243" name="Rectangle 41">
              <a:extLst>
                <a:ext uri="{FF2B5EF4-FFF2-40B4-BE49-F238E27FC236}">
                  <a16:creationId xmlns="" xmlns:a16="http://schemas.microsoft.com/office/drawing/2014/main" id="{BE214975-18B7-4415-B20C-82078D689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2" y="1709"/>
              <a:ext cx="970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600</a:t>
              </a:r>
            </a:p>
          </p:txBody>
        </p:sp>
        <p:sp>
          <p:nvSpPr>
            <p:cNvPr id="51244" name="Rectangle 42">
              <a:extLst>
                <a:ext uri="{FF2B5EF4-FFF2-40B4-BE49-F238E27FC236}">
                  <a16:creationId xmlns="" xmlns:a16="http://schemas.microsoft.com/office/drawing/2014/main" id="{4D02A817-A923-4876-A047-AC4CC95A3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1" y="1709"/>
              <a:ext cx="931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149,2</a:t>
              </a:r>
            </a:p>
          </p:txBody>
        </p:sp>
        <p:sp>
          <p:nvSpPr>
            <p:cNvPr id="51245" name="Rectangle 43">
              <a:extLst>
                <a:ext uri="{FF2B5EF4-FFF2-40B4-BE49-F238E27FC236}">
                  <a16:creationId xmlns="" xmlns:a16="http://schemas.microsoft.com/office/drawing/2014/main" id="{D00E890D-E220-409A-A234-72FAAEFF4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709"/>
              <a:ext cx="931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Натрий, мг</a:t>
              </a:r>
            </a:p>
          </p:txBody>
        </p:sp>
        <p:sp>
          <p:nvSpPr>
            <p:cNvPr id="51246" name="Rectangle 44">
              <a:extLst>
                <a:ext uri="{FF2B5EF4-FFF2-40B4-BE49-F238E27FC236}">
                  <a16:creationId xmlns="" xmlns:a16="http://schemas.microsoft.com/office/drawing/2014/main" id="{62129F0B-0FBA-45C6-9A82-E9FDE012B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2" y="1518"/>
              <a:ext cx="970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50</a:t>
              </a:r>
            </a:p>
          </p:txBody>
        </p:sp>
        <p:sp>
          <p:nvSpPr>
            <p:cNvPr id="51247" name="Rectangle 45">
              <a:extLst>
                <a:ext uri="{FF2B5EF4-FFF2-40B4-BE49-F238E27FC236}">
                  <a16:creationId xmlns="" xmlns:a16="http://schemas.microsoft.com/office/drawing/2014/main" id="{D1211682-042D-4C1B-AF6C-25025315B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1" y="1518"/>
              <a:ext cx="931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1248" name="Rectangle 46">
              <a:extLst>
                <a:ext uri="{FF2B5EF4-FFF2-40B4-BE49-F238E27FC236}">
                  <a16:creationId xmlns="" xmlns:a16="http://schemas.microsoft.com/office/drawing/2014/main" id="{A5F7CBEF-7DA3-4764-9BDE-6A2BA076B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518"/>
              <a:ext cx="931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Карнитин, мг</a:t>
              </a:r>
            </a:p>
          </p:txBody>
        </p:sp>
        <p:sp>
          <p:nvSpPr>
            <p:cNvPr id="51249" name="Rectangle 47">
              <a:extLst>
                <a:ext uri="{FF2B5EF4-FFF2-40B4-BE49-F238E27FC236}">
                  <a16:creationId xmlns="" xmlns:a16="http://schemas.microsoft.com/office/drawing/2014/main" id="{F0D1D3AA-0128-4D65-9C47-1E4406C8A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2" y="1327"/>
              <a:ext cx="970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51250" name="Rectangle 48">
              <a:extLst>
                <a:ext uri="{FF2B5EF4-FFF2-40B4-BE49-F238E27FC236}">
                  <a16:creationId xmlns="" xmlns:a16="http://schemas.microsoft.com/office/drawing/2014/main" id="{B9ABCB8B-35B2-4ADF-8A78-B21628636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1" y="1327"/>
              <a:ext cx="931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1251" name="Rectangle 49">
              <a:extLst>
                <a:ext uri="{FF2B5EF4-FFF2-40B4-BE49-F238E27FC236}">
                  <a16:creationId xmlns="" xmlns:a16="http://schemas.microsoft.com/office/drawing/2014/main" id="{C6C01997-5675-4FD8-A184-A6A455539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327"/>
              <a:ext cx="931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Таурин, мг</a:t>
              </a:r>
            </a:p>
          </p:txBody>
        </p:sp>
        <p:sp>
          <p:nvSpPr>
            <p:cNvPr id="51252" name="Rectangle 50">
              <a:extLst>
                <a:ext uri="{FF2B5EF4-FFF2-40B4-BE49-F238E27FC236}">
                  <a16:creationId xmlns="" xmlns:a16="http://schemas.microsoft.com/office/drawing/2014/main" id="{18BA9144-44F2-48CB-BF45-B1832AA2D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2" y="1136"/>
              <a:ext cx="970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312,5</a:t>
              </a:r>
            </a:p>
          </p:txBody>
        </p:sp>
        <p:sp>
          <p:nvSpPr>
            <p:cNvPr id="51253" name="Rectangle 51">
              <a:extLst>
                <a:ext uri="{FF2B5EF4-FFF2-40B4-BE49-F238E27FC236}">
                  <a16:creationId xmlns="" xmlns:a16="http://schemas.microsoft.com/office/drawing/2014/main" id="{4E0CE7CA-3BC1-4ECE-97EC-B118598FD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1" y="1136"/>
              <a:ext cx="931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следы</a:t>
              </a:r>
            </a:p>
          </p:txBody>
        </p:sp>
        <p:sp>
          <p:nvSpPr>
            <p:cNvPr id="51254" name="Rectangle 52">
              <a:extLst>
                <a:ext uri="{FF2B5EF4-FFF2-40B4-BE49-F238E27FC236}">
                  <a16:creationId xmlns="" xmlns:a16="http://schemas.microsoft.com/office/drawing/2014/main" id="{31155929-1E09-4817-AD84-D354A0C3B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136"/>
              <a:ext cx="931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Холин, мг</a:t>
              </a:r>
            </a:p>
          </p:txBody>
        </p:sp>
        <p:sp>
          <p:nvSpPr>
            <p:cNvPr id="51255" name="Rectangle 53">
              <a:extLst>
                <a:ext uri="{FF2B5EF4-FFF2-40B4-BE49-F238E27FC236}">
                  <a16:creationId xmlns="" xmlns:a16="http://schemas.microsoft.com/office/drawing/2014/main" id="{BA66ABC0-BE82-4D95-B01D-DBB87A6CB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2" y="945"/>
              <a:ext cx="970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18,75</a:t>
              </a:r>
            </a:p>
          </p:txBody>
        </p:sp>
        <p:sp>
          <p:nvSpPr>
            <p:cNvPr id="51256" name="Rectangle 54">
              <a:extLst>
                <a:ext uri="{FF2B5EF4-FFF2-40B4-BE49-F238E27FC236}">
                  <a16:creationId xmlns="" xmlns:a16="http://schemas.microsoft.com/office/drawing/2014/main" id="{DA7BCFB2-FDA7-414A-B105-91E21A0CB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1" y="945"/>
              <a:ext cx="931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1257" name="Rectangle 55">
              <a:extLst>
                <a:ext uri="{FF2B5EF4-FFF2-40B4-BE49-F238E27FC236}">
                  <a16:creationId xmlns="" xmlns:a16="http://schemas.microsoft.com/office/drawing/2014/main" id="{D1A6C521-2B2E-4EA8-BCB0-6E4BD22A68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945"/>
              <a:ext cx="931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Биотин, мкг</a:t>
              </a:r>
            </a:p>
          </p:txBody>
        </p:sp>
        <p:sp>
          <p:nvSpPr>
            <p:cNvPr id="462" name="Rectangle 56">
              <a:extLst>
                <a:ext uri="{FF2B5EF4-FFF2-40B4-BE49-F238E27FC236}">
                  <a16:creationId xmlns="" xmlns:a16="http://schemas.microsoft.com/office/drawing/2014/main" id="{E4CF9509-42F8-41E6-BD78-FBD2F709C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2" y="754"/>
              <a:ext cx="970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ru-RU" altLang="ru-RU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Смесь</a:t>
              </a:r>
            </a:p>
          </p:txBody>
        </p:sp>
        <p:sp>
          <p:nvSpPr>
            <p:cNvPr id="463" name="Rectangle 57">
              <a:extLst>
                <a:ext uri="{FF2B5EF4-FFF2-40B4-BE49-F238E27FC236}">
                  <a16:creationId xmlns="" xmlns:a16="http://schemas.microsoft.com/office/drawing/2014/main" id="{EA3D4481-EB2B-4277-B2C8-722D22B06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1" y="754"/>
              <a:ext cx="931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ru-RU" altLang="ru-RU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Стол «0»</a:t>
              </a:r>
            </a:p>
          </p:txBody>
        </p:sp>
        <p:sp>
          <p:nvSpPr>
            <p:cNvPr id="51260" name="Rectangle 58">
              <a:extLst>
                <a:ext uri="{FF2B5EF4-FFF2-40B4-BE49-F238E27FC236}">
                  <a16:creationId xmlns="" xmlns:a16="http://schemas.microsoft.com/office/drawing/2014/main" id="{A4B65D16-150E-4DF4-8CFD-73A1FDF28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754"/>
              <a:ext cx="931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ru-RU" altLang="ru-RU"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261" name="Line 59">
              <a:extLst>
                <a:ext uri="{FF2B5EF4-FFF2-40B4-BE49-F238E27FC236}">
                  <a16:creationId xmlns="" xmlns:a16="http://schemas.microsoft.com/office/drawing/2014/main" id="{1C79B370-7E15-4F11-ABB8-987061921D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754"/>
              <a:ext cx="28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62" name="Line 60">
              <a:extLst>
                <a:ext uri="{FF2B5EF4-FFF2-40B4-BE49-F238E27FC236}">
                  <a16:creationId xmlns="" xmlns:a16="http://schemas.microsoft.com/office/drawing/2014/main" id="{AA2D83BC-A495-4B1D-94A9-2119E0B3F9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945"/>
              <a:ext cx="28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63" name="Line 61">
              <a:extLst>
                <a:ext uri="{FF2B5EF4-FFF2-40B4-BE49-F238E27FC236}">
                  <a16:creationId xmlns="" xmlns:a16="http://schemas.microsoft.com/office/drawing/2014/main" id="{1552FE49-AF89-476C-9C59-33191DB704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136"/>
              <a:ext cx="28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64" name="Line 62">
              <a:extLst>
                <a:ext uri="{FF2B5EF4-FFF2-40B4-BE49-F238E27FC236}">
                  <a16:creationId xmlns="" xmlns:a16="http://schemas.microsoft.com/office/drawing/2014/main" id="{CF372CF9-4C07-4D46-AB22-DAEE84DCF9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327"/>
              <a:ext cx="28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65" name="Line 63">
              <a:extLst>
                <a:ext uri="{FF2B5EF4-FFF2-40B4-BE49-F238E27FC236}">
                  <a16:creationId xmlns="" xmlns:a16="http://schemas.microsoft.com/office/drawing/2014/main" id="{4385527C-8BE2-41C2-A3C2-CAFC86203E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518"/>
              <a:ext cx="28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66" name="Line 64">
              <a:extLst>
                <a:ext uri="{FF2B5EF4-FFF2-40B4-BE49-F238E27FC236}">
                  <a16:creationId xmlns="" xmlns:a16="http://schemas.microsoft.com/office/drawing/2014/main" id="{2E7C3EB6-2BE9-4820-AD6A-AC34F8BF95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709"/>
              <a:ext cx="28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67" name="Line 65">
              <a:extLst>
                <a:ext uri="{FF2B5EF4-FFF2-40B4-BE49-F238E27FC236}">
                  <a16:creationId xmlns="" xmlns:a16="http://schemas.microsoft.com/office/drawing/2014/main" id="{131624DC-E4C9-4FFD-BD1E-037B951647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900"/>
              <a:ext cx="28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68" name="Line 66">
              <a:extLst>
                <a:ext uri="{FF2B5EF4-FFF2-40B4-BE49-F238E27FC236}">
                  <a16:creationId xmlns="" xmlns:a16="http://schemas.microsoft.com/office/drawing/2014/main" id="{3C54981A-C04B-40E6-8EB5-C95296117C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091"/>
              <a:ext cx="28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69" name="Line 67">
              <a:extLst>
                <a:ext uri="{FF2B5EF4-FFF2-40B4-BE49-F238E27FC236}">
                  <a16:creationId xmlns="" xmlns:a16="http://schemas.microsoft.com/office/drawing/2014/main" id="{72E81F2D-FB54-4076-952B-9B90F59EEB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82"/>
              <a:ext cx="28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70" name="Line 68">
              <a:extLst>
                <a:ext uri="{FF2B5EF4-FFF2-40B4-BE49-F238E27FC236}">
                  <a16:creationId xmlns="" xmlns:a16="http://schemas.microsoft.com/office/drawing/2014/main" id="{DA513AD7-EAE2-4D97-8A94-F8BF4F966D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473"/>
              <a:ext cx="28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71" name="Line 69">
              <a:extLst>
                <a:ext uri="{FF2B5EF4-FFF2-40B4-BE49-F238E27FC236}">
                  <a16:creationId xmlns="" xmlns:a16="http://schemas.microsoft.com/office/drawing/2014/main" id="{BBAA04EE-78C3-4A22-9B64-E8EABF3752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664"/>
              <a:ext cx="28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72" name="Line 70">
              <a:extLst>
                <a:ext uri="{FF2B5EF4-FFF2-40B4-BE49-F238E27FC236}">
                  <a16:creationId xmlns="" xmlns:a16="http://schemas.microsoft.com/office/drawing/2014/main" id="{C795451C-4630-4E9C-AD69-0C24D6F25F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855"/>
              <a:ext cx="28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73" name="Line 71">
              <a:extLst>
                <a:ext uri="{FF2B5EF4-FFF2-40B4-BE49-F238E27FC236}">
                  <a16:creationId xmlns="" xmlns:a16="http://schemas.microsoft.com/office/drawing/2014/main" id="{1D5525DA-3875-41BE-95E1-E7D11F0E5D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3046"/>
              <a:ext cx="28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74" name="Line 72">
              <a:extLst>
                <a:ext uri="{FF2B5EF4-FFF2-40B4-BE49-F238E27FC236}">
                  <a16:creationId xmlns="" xmlns:a16="http://schemas.microsoft.com/office/drawing/2014/main" id="{57862828-D09D-4737-B834-8855458B17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3237"/>
              <a:ext cx="28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75" name="Line 73">
              <a:extLst>
                <a:ext uri="{FF2B5EF4-FFF2-40B4-BE49-F238E27FC236}">
                  <a16:creationId xmlns="" xmlns:a16="http://schemas.microsoft.com/office/drawing/2014/main" id="{7DD1A6CE-1322-4BBB-9330-7D2F9B7FE2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3428"/>
              <a:ext cx="28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76" name="Line 74">
              <a:extLst>
                <a:ext uri="{FF2B5EF4-FFF2-40B4-BE49-F238E27FC236}">
                  <a16:creationId xmlns="" xmlns:a16="http://schemas.microsoft.com/office/drawing/2014/main" id="{D6BFC682-35FC-4D76-8734-664F05A81E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3619"/>
              <a:ext cx="28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77" name="Line 75">
              <a:extLst>
                <a:ext uri="{FF2B5EF4-FFF2-40B4-BE49-F238E27FC236}">
                  <a16:creationId xmlns="" xmlns:a16="http://schemas.microsoft.com/office/drawing/2014/main" id="{64A4AA23-FA72-4D1B-8D23-A5A336FEB9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3810"/>
              <a:ext cx="28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78" name="Line 76">
              <a:extLst>
                <a:ext uri="{FF2B5EF4-FFF2-40B4-BE49-F238E27FC236}">
                  <a16:creationId xmlns="" xmlns:a16="http://schemas.microsoft.com/office/drawing/2014/main" id="{CB51D3F7-4072-45CA-A409-4425E24841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4001"/>
              <a:ext cx="28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79" name="Line 77">
              <a:extLst>
                <a:ext uri="{FF2B5EF4-FFF2-40B4-BE49-F238E27FC236}">
                  <a16:creationId xmlns="" xmlns:a16="http://schemas.microsoft.com/office/drawing/2014/main" id="{A1C9DC55-20FE-4559-973D-B6D0954414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4192"/>
              <a:ext cx="28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80" name="Line 78">
              <a:extLst>
                <a:ext uri="{FF2B5EF4-FFF2-40B4-BE49-F238E27FC236}">
                  <a16:creationId xmlns="" xmlns:a16="http://schemas.microsoft.com/office/drawing/2014/main" id="{3F0DC35B-F581-4778-9B10-5C28773B2E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754"/>
              <a:ext cx="0" cy="34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81" name="Line 79">
              <a:extLst>
                <a:ext uri="{FF2B5EF4-FFF2-40B4-BE49-F238E27FC236}">
                  <a16:creationId xmlns="" xmlns:a16="http://schemas.microsoft.com/office/drawing/2014/main" id="{782DE1B9-6721-4E78-BEF6-E8A347315D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1" y="754"/>
              <a:ext cx="0" cy="34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82" name="Line 80">
              <a:extLst>
                <a:ext uri="{FF2B5EF4-FFF2-40B4-BE49-F238E27FC236}">
                  <a16:creationId xmlns="" xmlns:a16="http://schemas.microsoft.com/office/drawing/2014/main" id="{026B918B-7ABA-4DA7-89D1-9DCF8ADC2B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2" y="754"/>
              <a:ext cx="0" cy="34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83" name="Line 81">
              <a:extLst>
                <a:ext uri="{FF2B5EF4-FFF2-40B4-BE49-F238E27FC236}">
                  <a16:creationId xmlns="" xmlns:a16="http://schemas.microsoft.com/office/drawing/2014/main" id="{F0922DD1-EDFC-4F31-8897-13CD52A957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2" y="754"/>
              <a:ext cx="0" cy="34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05" name="TextBox 487">
            <a:extLst>
              <a:ext uri="{FF2B5EF4-FFF2-40B4-BE49-F238E27FC236}">
                <a16:creationId xmlns="" xmlns:a16="http://schemas.microsoft.com/office/drawing/2014/main" id="{C03B3CC8-6EEA-4C97-B478-AD2F7D899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6308725"/>
            <a:ext cx="2109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</a:rPr>
              <a:t>Нет баланса</a:t>
            </a:r>
            <a:r>
              <a:rPr lang="ru-RU" altLang="ru-RU" sz="2000" b="1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51206" name="Picture 4" descr="j0300840">
            <a:extLst>
              <a:ext uri="{FF2B5EF4-FFF2-40B4-BE49-F238E27FC236}">
                <a16:creationId xmlns="" xmlns:a16="http://schemas.microsoft.com/office/drawing/2014/main" id="{C8BD6ECA-E394-478E-A607-08499E7F7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306" y="100038"/>
            <a:ext cx="1718782" cy="144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="" xmlns:a16="http://schemas.microsoft.com/office/drawing/2014/main" id="{5143D475-9AB9-4CF5-858E-469A2F3AC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0688"/>
            <a:ext cx="5472608" cy="72008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/>
                </a:solidFill>
              </a:rPr>
              <a:t>Важность питания в детстве:</a:t>
            </a:r>
            <a:br>
              <a:rPr lang="ru-RU" sz="2400" b="1" dirty="0">
                <a:solidFill>
                  <a:schemeClr val="accent2"/>
                </a:solidFill>
              </a:rPr>
            </a:br>
            <a:endParaRPr lang="ru-RU" altLang="ru-RU" sz="2400" b="1" dirty="0">
              <a:solidFill>
                <a:schemeClr val="accent2"/>
              </a:solidFill>
            </a:endParaRPr>
          </a:p>
        </p:txBody>
      </p:sp>
      <p:pic>
        <p:nvPicPr>
          <p:cNvPr id="12291" name="Picture 6">
            <a:extLst>
              <a:ext uri="{FF2B5EF4-FFF2-40B4-BE49-F238E27FC236}">
                <a16:creationId xmlns="" xmlns:a16="http://schemas.microsoft.com/office/drawing/2014/main" id="{C7D8D7FA-8AE1-44FD-88F8-8D91A47B78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1560" y="1527175"/>
            <a:ext cx="3025775" cy="30956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492A2BC-DF8E-468B-915E-0E8689264C78}"/>
              </a:ext>
            </a:extLst>
          </p:cNvPr>
          <p:cNvSpPr txBox="1"/>
          <p:nvPr/>
        </p:nvSpPr>
        <p:spPr>
          <a:xfrm>
            <a:off x="3851920" y="1527175"/>
            <a:ext cx="4320479" cy="4455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  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dirty="0">
                <a:solidFill>
                  <a:schemeClr val="accent2"/>
                </a:solidFill>
                <a:latin typeface="+mn-lt"/>
              </a:rPr>
              <a:t>Интенсивные процессы </a:t>
            </a:r>
            <a:r>
              <a:rPr lang="ru-RU" altLang="ru-RU" dirty="0">
                <a:latin typeface="+mn-lt"/>
              </a:rPr>
              <a:t>роста, развития, становления органов и систем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ct val="25000"/>
              </a:spcAft>
              <a:buClr>
                <a:schemeClr val="accent2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ru-RU" altLang="ru-RU" dirty="0">
                <a:solidFill>
                  <a:schemeClr val="accent2"/>
                </a:solidFill>
                <a:latin typeface="+mn-lt"/>
              </a:rPr>
              <a:t>Высокие потребности</a:t>
            </a:r>
            <a:r>
              <a:rPr lang="ru-RU" altLang="ru-RU" dirty="0">
                <a:latin typeface="+mn-lt"/>
              </a:rPr>
              <a:t>, ограниченные резервы и их </a:t>
            </a:r>
            <a:r>
              <a:rPr lang="ru-RU" altLang="ru-RU" dirty="0">
                <a:solidFill>
                  <a:schemeClr val="accent2"/>
                </a:solidFill>
                <a:latin typeface="+mn-lt"/>
              </a:rPr>
              <a:t>быстрое истощение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ct val="25000"/>
              </a:spcAft>
              <a:buClr>
                <a:schemeClr val="accent2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ru-RU" altLang="ru-RU" dirty="0">
                <a:latin typeface="+mn-lt"/>
              </a:rPr>
              <a:t>Отдаленные последствия недостаточности питания – </a:t>
            </a:r>
            <a:r>
              <a:rPr lang="ru-RU" altLang="ru-RU" b="1" dirty="0">
                <a:latin typeface="Garamond" panose="02020404030301010803" pitchFamily="18" charset="0"/>
              </a:rPr>
              <a:t>(</a:t>
            </a:r>
            <a:r>
              <a:rPr lang="ru-RU" altLang="ru-RU" dirty="0">
                <a:solidFill>
                  <a:schemeClr val="accent2"/>
                </a:solidFill>
                <a:latin typeface="+mn-lt"/>
              </a:rPr>
              <a:t>пищевое программирование</a:t>
            </a:r>
            <a:r>
              <a:rPr lang="ru-RU" altLang="ru-RU" dirty="0">
                <a:latin typeface="+mn-lt"/>
              </a:rPr>
              <a:t>) –</a:t>
            </a:r>
            <a:r>
              <a:rPr lang="en-US" altLang="ru-RU" dirty="0">
                <a:latin typeface="+mn-lt"/>
              </a:rPr>
              <a:t> </a:t>
            </a:r>
            <a:r>
              <a:rPr lang="ru-RU" altLang="ru-RU" dirty="0">
                <a:latin typeface="+mn-lt"/>
              </a:rPr>
              <a:t>на показатели физического, психомоторного развития, предрасположенность к хроническим заболеваниям                                                                            </a:t>
            </a:r>
            <a:r>
              <a:rPr lang="ru-RU" altLang="ru-RU" dirty="0">
                <a:solidFill>
                  <a:schemeClr val="bg1"/>
                </a:solidFill>
                <a:latin typeface="+mn-lt"/>
              </a:rPr>
              <a:t>.</a:t>
            </a:r>
            <a:r>
              <a:rPr lang="ru-RU" altLang="ru-RU" dirty="0">
                <a:latin typeface="+mn-lt"/>
              </a:rPr>
              <a:t>  </a:t>
            </a:r>
          </a:p>
          <a:p>
            <a:pPr algn="r" eaLnBrk="1" fontAlgn="auto" hangingPunct="1">
              <a:spcBef>
                <a:spcPts val="0"/>
              </a:spcBef>
              <a:spcAft>
                <a:spcPct val="25000"/>
              </a:spcAft>
              <a:buClr>
                <a:schemeClr val="accent2"/>
              </a:buClr>
              <a:buSzPct val="125000"/>
              <a:defRPr/>
            </a:pPr>
            <a:r>
              <a:rPr lang="ru-RU" altLang="ru-RU" dirty="0">
                <a:latin typeface="+mn-lt"/>
              </a:rPr>
              <a:t>                          </a:t>
            </a:r>
            <a:r>
              <a:rPr lang="en-US" altLang="ru-RU" dirty="0">
                <a:latin typeface="+mn-lt"/>
              </a:rPr>
              <a:t>                 </a:t>
            </a:r>
            <a:r>
              <a:rPr lang="ru-RU" altLang="ru-RU" dirty="0">
                <a:latin typeface="+mn-lt"/>
              </a:rPr>
              <a:t>      </a:t>
            </a:r>
            <a:r>
              <a:rPr lang="en-US" altLang="ru-RU" i="1" dirty="0">
                <a:latin typeface="Times New Roman" panose="02020603050405020304" pitchFamily="18" charset="0"/>
              </a:rPr>
              <a:t>(Stratton, 2003</a:t>
            </a:r>
            <a:r>
              <a:rPr lang="en-US" altLang="ru-RU" sz="1600" i="1" dirty="0">
                <a:latin typeface="Times New Roman" panose="02020603050405020304" pitchFamily="18" charset="0"/>
              </a:rPr>
              <a:t>)</a:t>
            </a:r>
            <a:endParaRPr lang="ru-RU" altLang="ru-RU" sz="1600" i="1" dirty="0">
              <a:latin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380820" cy="648072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/>
              <a:t>Преимущества </a:t>
            </a:r>
            <a:r>
              <a:rPr lang="ru-RU" sz="2500" b="1" dirty="0" err="1"/>
              <a:t>энтеральных</a:t>
            </a:r>
            <a:r>
              <a:rPr lang="ru-RU" sz="2500" b="1" dirty="0"/>
              <a:t> смесей перед зондовым столом: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136904" cy="4824535"/>
          </a:xfrm>
          <a:noFill/>
        </p:spPr>
        <p:txBody>
          <a:bodyPr>
            <a:normAutofit/>
          </a:bodyPr>
          <a:lstStyle/>
          <a:p>
            <a:r>
              <a:rPr lang="ru-RU" sz="2000" dirty="0"/>
              <a:t>адекватное субстратное обеспечение за счет сбалансированного и оптимального состава –содержат все незаменимые нутриенты</a:t>
            </a:r>
          </a:p>
          <a:p>
            <a:r>
              <a:rPr lang="ru-RU" sz="2000" dirty="0"/>
              <a:t>возможность проведения дифференцированной </a:t>
            </a:r>
            <a:r>
              <a:rPr lang="ru-RU" sz="2000" dirty="0" err="1"/>
              <a:t>нутритивно-метаболической</a:t>
            </a:r>
            <a:r>
              <a:rPr lang="ru-RU" sz="2000" dirty="0"/>
              <a:t> терапии того или иного патологического состояния</a:t>
            </a:r>
          </a:p>
          <a:p>
            <a:r>
              <a:rPr lang="ru-RU" sz="2000" dirty="0"/>
              <a:t>не содержат лактозу и </a:t>
            </a:r>
            <a:r>
              <a:rPr lang="ru-RU" sz="2000" dirty="0" err="1"/>
              <a:t>глютен</a:t>
            </a:r>
            <a:endParaRPr lang="ru-RU" sz="2000" dirty="0"/>
          </a:p>
          <a:p>
            <a:r>
              <a:rPr lang="ru-RU" sz="2000" dirty="0"/>
              <a:t>оказывают местный трофический эффект на слизистую оболочку ЖКТ, сохраняя ее барьерную функцию</a:t>
            </a:r>
          </a:p>
          <a:p>
            <a:r>
              <a:rPr lang="ru-RU" sz="2000" dirty="0"/>
              <a:t>хорошо усваиваются, отвечают требованиям диетотерапии – механическое и химическое </a:t>
            </a:r>
            <a:r>
              <a:rPr lang="ru-RU" sz="2000" dirty="0" err="1"/>
              <a:t>щажение</a:t>
            </a:r>
            <a:endParaRPr lang="ru-RU" sz="2000" dirty="0"/>
          </a:p>
          <a:p>
            <a:r>
              <a:rPr lang="ru-RU" sz="2000" dirty="0"/>
              <a:t>стерильность смеси</a:t>
            </a:r>
          </a:p>
          <a:p>
            <a:r>
              <a:rPr lang="ru-RU" sz="2000" dirty="0"/>
              <a:t>смеси удобны для дозирования и применения</a:t>
            </a:r>
          </a:p>
          <a:p>
            <a:r>
              <a:rPr lang="ru-RU" sz="2000" dirty="0"/>
              <a:t>нет необходимости составлять рацион</a:t>
            </a:r>
          </a:p>
          <a:p>
            <a:r>
              <a:rPr lang="ru-RU" sz="2000" dirty="0"/>
              <a:t>могут</a:t>
            </a:r>
            <a:r>
              <a:rPr lang="ru-RU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служить единственным источником питания длительное время</a:t>
            </a:r>
            <a:r>
              <a:rPr lang="ru-RU" sz="2000" dirty="0"/>
              <a:t>  </a:t>
            </a:r>
          </a:p>
          <a:p>
            <a:endParaRPr lang="ru-RU" sz="2000" dirty="0"/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158730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3" name="Picture 14">
            <a:extLst>
              <a:ext uri="{FF2B5EF4-FFF2-40B4-BE49-F238E27FC236}">
                <a16:creationId xmlns="" xmlns:a16="http://schemas.microsoft.com/office/drawing/2014/main" id="{CE6D8D6F-1D80-47AF-895C-D2358EEE6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26" t="21077" r="14320" b="13055"/>
          <a:stretch>
            <a:fillRect/>
          </a:stretch>
        </p:blipFill>
        <p:spPr bwMode="auto">
          <a:xfrm>
            <a:off x="688040" y="2555577"/>
            <a:ext cx="964406" cy="133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38FF3DBB-94EA-4B16-9EFC-00067BA4E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773" y="489393"/>
            <a:ext cx="7894453" cy="648072"/>
          </a:xfrm>
        </p:spPr>
        <p:txBody>
          <a:bodyPr>
            <a:normAutofit fontScale="90000"/>
          </a:bodyPr>
          <a:lstStyle/>
          <a:p>
            <a:pPr marL="628629" indent="-628629" algn="ctr"/>
            <a:r>
              <a:rPr lang="ru-RU" altLang="ru-RU" sz="2400" b="1" dirty="0" smtClean="0"/>
              <a:t>          Специализированные </a:t>
            </a:r>
            <a:r>
              <a:rPr lang="ru-RU" altLang="ru-RU" sz="2400" b="1" dirty="0"/>
              <a:t>продукты для детей старше </a:t>
            </a:r>
            <a:r>
              <a:rPr lang="ru-RU" altLang="ru-RU" sz="2400" b="1" dirty="0" smtClean="0"/>
              <a:t>1 года</a:t>
            </a:r>
            <a:br>
              <a:rPr lang="ru-RU" altLang="ru-RU" sz="2400" b="1" dirty="0" smtClean="0"/>
            </a:br>
            <a:r>
              <a:rPr lang="ru-RU" altLang="ru-RU" sz="2400" dirty="0" smtClean="0"/>
              <a:t>(ЭНЕРГИЯ, ФОРТ, НЕФРО, ГЕПА  - для детей старше 3-х лет)</a:t>
            </a:r>
            <a:endParaRPr lang="ru-RU" altLang="ru-RU" sz="2400" dirty="0"/>
          </a:p>
        </p:txBody>
      </p:sp>
      <p:sp>
        <p:nvSpPr>
          <p:cNvPr id="148483" name="Rectangle 3">
            <a:extLst>
              <a:ext uri="{FF2B5EF4-FFF2-40B4-BE49-F238E27FC236}">
                <a16:creationId xmlns="" xmlns:a16="http://schemas.microsoft.com/office/drawing/2014/main" id="{4202E5EF-93CB-4F48-B646-591BE0524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6019" y="1962836"/>
            <a:ext cx="1594247" cy="385762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</a:t>
            </a:r>
            <a:r>
              <a:rPr lang="ru-RU" alt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148484" name="Rectangle 4">
            <a:extLst>
              <a:ext uri="{FF2B5EF4-FFF2-40B4-BE49-F238E27FC236}">
                <a16:creationId xmlns="" xmlns:a16="http://schemas.microsoft.com/office/drawing/2014/main" id="{5E68A330-DAAE-4D8C-B12F-F54C912EEA6B}"/>
              </a:ext>
            </a:extLst>
          </p:cNvPr>
          <p:cNvSpPr>
            <a:spLocks/>
          </p:cNvSpPr>
          <p:nvPr/>
        </p:nvSpPr>
        <p:spPr bwMode="auto">
          <a:xfrm>
            <a:off x="4811763" y="2056589"/>
            <a:ext cx="2969419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None/>
            </a:pPr>
            <a:r>
              <a:rPr lang="ru-RU" altLang="ru-RU" sz="1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Метаболически</a:t>
            </a:r>
            <a:r>
              <a:rPr lang="ru-RU" alt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направленные</a:t>
            </a:r>
          </a:p>
        </p:txBody>
      </p:sp>
      <p:pic>
        <p:nvPicPr>
          <p:cNvPr id="9224" name="Picture 4">
            <a:extLst>
              <a:ext uri="{FF2B5EF4-FFF2-40B4-BE49-F238E27FC236}">
                <a16:creationId xmlns="" xmlns:a16="http://schemas.microsoft.com/office/drawing/2014/main" id="{AAB361DB-7F58-4A96-A09E-D53FD95C7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5718" y="2529748"/>
            <a:ext cx="1431131" cy="202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96" name="Rectangle 16">
            <a:extLst>
              <a:ext uri="{FF2B5EF4-FFF2-40B4-BE49-F238E27FC236}">
                <a16:creationId xmlns="" xmlns:a16="http://schemas.microsoft.com/office/drawing/2014/main" id="{E83129E1-C7C4-4656-B1AD-444A9EBAA9E1}"/>
              </a:ext>
            </a:extLst>
          </p:cNvPr>
          <p:cNvSpPr>
            <a:spLocks/>
          </p:cNvSpPr>
          <p:nvPr/>
        </p:nvSpPr>
        <p:spPr bwMode="auto">
          <a:xfrm>
            <a:off x="393260" y="4221088"/>
            <a:ext cx="230653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None/>
            </a:pPr>
            <a:r>
              <a:rPr lang="ru-RU" alt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Иммуномодулирующие</a:t>
            </a:r>
          </a:p>
        </p:txBody>
      </p:sp>
      <p:pic>
        <p:nvPicPr>
          <p:cNvPr id="9230" name="Picture 6">
            <a:extLst>
              <a:ext uri="{FF2B5EF4-FFF2-40B4-BE49-F238E27FC236}">
                <a16:creationId xmlns="" xmlns:a16="http://schemas.microsoft.com/office/drawing/2014/main" id="{91C052FA-F35A-4B14-B084-E2631CA19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35" t="20918" r="13391" b="12753"/>
          <a:stretch>
            <a:fillRect/>
          </a:stretch>
        </p:blipFill>
        <p:spPr bwMode="auto">
          <a:xfrm>
            <a:off x="926019" y="4600561"/>
            <a:ext cx="1071563" cy="139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795461F9-E597-4D4D-9BA2-6C26F545C82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l="19843" t="19652" r="8728" b="10164"/>
          <a:stretch>
            <a:fillRect/>
          </a:stretch>
        </p:blipFill>
        <p:spPr>
          <a:xfrm>
            <a:off x="1528612" y="2268518"/>
            <a:ext cx="964406" cy="13394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221" name="Picture 8">
            <a:extLst>
              <a:ext uri="{FF2B5EF4-FFF2-40B4-BE49-F238E27FC236}">
                <a16:creationId xmlns="" xmlns:a16="http://schemas.microsoft.com/office/drawing/2014/main" id="{CABCBFE2-1C0A-4EF6-89D7-298E843EF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2459" y="2391367"/>
            <a:ext cx="1431131" cy="202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1">
            <a:extLst>
              <a:ext uri="{FF2B5EF4-FFF2-40B4-BE49-F238E27FC236}">
                <a16:creationId xmlns="" xmlns:a16="http://schemas.microsoft.com/office/drawing/2014/main" id="{0747669B-E97B-4800-ABEF-7F101CBC2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5998" y="2095022"/>
            <a:ext cx="1475184" cy="208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Объект 4">
            <a:extLst>
              <a:ext uri="{FF2B5EF4-FFF2-40B4-BE49-F238E27FC236}">
                <a16:creationId xmlns="" xmlns:a16="http://schemas.microsoft.com/office/drawing/2014/main" id="{B8DB98BD-0A96-46D9-8D3A-E945F0213641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898629" y="4825216"/>
            <a:ext cx="498642" cy="94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01037B0F-637E-4233-807B-29C879F5A876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37111" y="4825216"/>
            <a:ext cx="491145" cy="94372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D54BB7A3-1311-4DCF-B3E0-6B112DA5577A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12307" y="4825216"/>
            <a:ext cx="491146" cy="94372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4E1B77AF-7796-4A64-966B-394F9760186D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587504" y="4825216"/>
            <a:ext cx="491146" cy="943726"/>
          </a:xfrm>
          <a:prstGeom prst="rect">
            <a:avLst/>
          </a:prstGeom>
        </p:spPr>
      </p:pic>
      <p:sp>
        <p:nvSpPr>
          <p:cNvPr id="24" name="Rectangle 14">
            <a:extLst>
              <a:ext uri="{FF2B5EF4-FFF2-40B4-BE49-F238E27FC236}">
                <a16:creationId xmlns="" xmlns:a16="http://schemas.microsoft.com/office/drawing/2014/main" id="{3F6844D6-4B3F-41E3-B92B-1D5CC689484B}"/>
              </a:ext>
            </a:extLst>
          </p:cNvPr>
          <p:cNvSpPr>
            <a:spLocks/>
          </p:cNvSpPr>
          <p:nvPr/>
        </p:nvSpPr>
        <p:spPr bwMode="auto">
          <a:xfrm>
            <a:off x="4067945" y="4367997"/>
            <a:ext cx="2617534" cy="17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None/>
            </a:pPr>
            <a:r>
              <a:rPr lang="ru-RU" altLang="ru-RU" sz="1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Сипинг</a:t>
            </a:r>
            <a:endParaRPr lang="ru-RU" alt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0C6730B9-DCA2-4367-9137-61AFCED7BA2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1604" y="4815914"/>
            <a:ext cx="633875" cy="962327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28B1157E-2E63-4F4B-8446-E17D8C771B51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063902" y="2129004"/>
            <a:ext cx="860415" cy="161848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F1085189-A75C-4A39-B8BE-A1FDE1100338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97751" y="2547235"/>
            <a:ext cx="870837" cy="163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9925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4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/>
      <p:bldP spid="148484" grpId="0"/>
      <p:bldP spid="148496" grpId="0"/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yenamarre">
            <a:extLst>
              <a:ext uri="{FF2B5EF4-FFF2-40B4-BE49-F238E27FC236}">
                <a16:creationId xmlns="" xmlns:a16="http://schemas.microsoft.com/office/drawing/2014/main" id="{BCE83BB3-B472-4264-B3DE-C88B01F94EB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99592" y="1596380"/>
            <a:ext cx="2448272" cy="3186113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52322" name="Rectangle 2">
            <a:extLst>
              <a:ext uri="{FF2B5EF4-FFF2-40B4-BE49-F238E27FC236}">
                <a16:creationId xmlns="" xmlns:a16="http://schemas.microsoft.com/office/drawing/2014/main" id="{5A2AC7F0-6711-43D1-8A8E-10ADABE701B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815916" y="1340768"/>
            <a:ext cx="3924436" cy="4032448"/>
          </a:xfrm>
        </p:spPr>
        <p:txBody>
          <a:bodyPr rtlCol="0">
            <a:normAutofit lnSpcReduction="10000"/>
          </a:bodyPr>
          <a:lstStyle/>
          <a:p>
            <a:pPr>
              <a:buFont typeface="Wingdings 3" charset="2"/>
              <a:buChar char=""/>
              <a:defRPr/>
            </a:pPr>
            <a:r>
              <a:rPr lang="ru-RU" altLang="ru-RU" sz="2000" dirty="0"/>
              <a:t>Средство второго выбора</a:t>
            </a:r>
          </a:p>
          <a:p>
            <a:pPr>
              <a:buFont typeface="Wingdings 3" charset="2"/>
              <a:buChar char=""/>
              <a:defRPr/>
            </a:pPr>
            <a:r>
              <a:rPr lang="ru-RU" altLang="ru-RU" sz="2000" dirty="0"/>
              <a:t>Показано, если ЭП </a:t>
            </a:r>
            <a:endParaRPr lang="en-US" altLang="ru-RU" sz="2000" dirty="0"/>
          </a:p>
          <a:p>
            <a:pPr marL="0" indent="0">
              <a:buNone/>
              <a:defRPr/>
            </a:pPr>
            <a:r>
              <a:rPr lang="en-US" altLang="ru-RU" sz="2000" dirty="0"/>
              <a:t>     </a:t>
            </a:r>
            <a:r>
              <a:rPr lang="ru-RU" altLang="ru-RU" sz="2000" dirty="0"/>
              <a:t>невозможно</a:t>
            </a:r>
          </a:p>
          <a:p>
            <a:pPr algn="just">
              <a:buFont typeface="Wingdings 3" charset="2"/>
              <a:buChar char=""/>
              <a:defRPr/>
            </a:pPr>
            <a:r>
              <a:rPr lang="ru-RU" altLang="ru-RU" sz="2000" dirty="0"/>
              <a:t>Более дорогое</a:t>
            </a:r>
          </a:p>
          <a:p>
            <a:pPr>
              <a:buFont typeface="Wingdings 3" charset="2"/>
              <a:buChar char=""/>
              <a:defRPr/>
            </a:pPr>
            <a:r>
              <a:rPr lang="ru-RU" altLang="ru-RU" sz="2000" dirty="0"/>
              <a:t>Высокий риск осложнений</a:t>
            </a:r>
          </a:p>
          <a:p>
            <a:pPr>
              <a:buFont typeface="Wingdings 3" charset="2"/>
              <a:buChar char=""/>
              <a:defRPr/>
            </a:pPr>
            <a:r>
              <a:rPr lang="ru-RU" altLang="ru-RU" sz="2000" dirty="0"/>
              <a:t>Не физиологично</a:t>
            </a:r>
          </a:p>
          <a:p>
            <a:pPr marL="0" indent="0">
              <a:buNone/>
              <a:defRPr/>
            </a:pPr>
            <a:endParaRPr lang="ru-RU" sz="1875" b="1" i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  <a:defRPr/>
            </a:pPr>
            <a:r>
              <a:rPr lang="ru-RU" sz="2500" b="1" i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«Если ЖКТ работает, используй его, а если нет – заставь его работать!»</a:t>
            </a:r>
          </a:p>
        </p:txBody>
      </p:sp>
      <p:sp>
        <p:nvSpPr>
          <p:cNvPr id="33796" name="TextBox 1">
            <a:extLst>
              <a:ext uri="{FF2B5EF4-FFF2-40B4-BE49-F238E27FC236}">
                <a16:creationId xmlns="" xmlns:a16="http://schemas.microsoft.com/office/drawing/2014/main" id="{449A7E4E-6BB5-48DA-BB30-3BDC75B12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04664"/>
            <a:ext cx="5481638" cy="72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r>
              <a:rPr lang="ru-RU" altLang="ru-RU" sz="25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Парентеральное питание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75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="" xmlns:a16="http://schemas.microsoft.com/office/drawing/2014/main" id="{414DB94D-45CA-40C3-9C35-9CFE48BAD5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566622"/>
            <a:ext cx="6624736" cy="576362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400" b="1" dirty="0">
                <a:solidFill>
                  <a:schemeClr val="accent2"/>
                </a:solidFill>
                <a:latin typeface="+mn-lt"/>
              </a:rPr>
              <a:t>Нутритивная поддержка в амбулаторных условиях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="" xmlns:a16="http://schemas.microsoft.com/office/drawing/2014/main" id="{36F430C7-06B3-409F-AA50-12B4A4785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551" y="1412776"/>
            <a:ext cx="7632849" cy="444511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05000"/>
              </a:lnSpc>
              <a:spcAft>
                <a:spcPct val="200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</a:pPr>
            <a:r>
              <a:rPr lang="ru-RU" altLang="ru-RU" sz="2400" dirty="0"/>
              <a:t>НП, проводимая в стационаре должна пролонгироваться и в амбулаторных условиях</a:t>
            </a:r>
          </a:p>
          <a:p>
            <a:pPr eaLnBrk="1" hangingPunct="1">
              <a:lnSpc>
                <a:spcPct val="105000"/>
              </a:lnSpc>
              <a:spcAft>
                <a:spcPct val="200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</a:pPr>
            <a:r>
              <a:rPr lang="ru-RU" altLang="ru-RU" sz="2400" dirty="0"/>
              <a:t>НП должна проводиться всем детям с БЭН различной этиологии</a:t>
            </a:r>
          </a:p>
          <a:p>
            <a:pPr eaLnBrk="1" hangingPunct="1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r>
              <a:rPr lang="ru-RU" altLang="ru-RU" sz="2400" dirty="0"/>
              <a:t>      - врожденные и приобретенные заболевания нервной системы</a:t>
            </a:r>
          </a:p>
          <a:p>
            <a:pPr eaLnBrk="1" hangingPunct="1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r>
              <a:rPr lang="ru-RU" altLang="ru-RU" sz="2400" dirty="0"/>
              <a:t>      - предоперационная подготовка и послеоперационный период </a:t>
            </a:r>
          </a:p>
          <a:p>
            <a:pPr eaLnBrk="1" hangingPunct="1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r>
              <a:rPr lang="ru-RU" altLang="ru-RU" sz="2400" dirty="0"/>
              <a:t>      - часто болеющие дети в периоде реабилитации</a:t>
            </a:r>
          </a:p>
          <a:p>
            <a:pPr eaLnBrk="1" hangingPunct="1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r>
              <a:rPr lang="ru-RU" altLang="ru-RU" sz="2400" dirty="0"/>
              <a:t>      - хронические заболевания</a:t>
            </a:r>
          </a:p>
          <a:p>
            <a:pPr eaLnBrk="1" hangingPunct="1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r>
              <a:rPr lang="ru-RU" altLang="ru-RU" sz="2400" dirty="0"/>
              <a:t>     - онкологические пациенты и </a:t>
            </a:r>
            <a:r>
              <a:rPr lang="ru-RU" altLang="ru-RU" sz="2400" dirty="0" err="1"/>
              <a:t>др</a:t>
            </a:r>
            <a:r>
              <a:rPr lang="ru-RU" altLang="ru-RU" sz="2400" dirty="0"/>
              <a:t> </a:t>
            </a: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chemeClr val="hlink"/>
              </a:buClr>
              <a:buNone/>
            </a:pPr>
            <a:r>
              <a:rPr lang="ru-RU" altLang="ru-RU" sz="2400" i="1" dirty="0"/>
              <a:t>     </a:t>
            </a:r>
            <a:endParaRPr lang="ru-RU" alt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xmlns="" val="2579384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500042"/>
            <a:ext cx="4000528" cy="78581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Амбулаторный этап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285860"/>
            <a:ext cx="7886700" cy="51435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400" i="1" u="sng" dirty="0" smtClean="0"/>
              <a:t>Что </a:t>
            </a:r>
            <a:r>
              <a:rPr lang="ru-RU" sz="2400" i="1" u="sng" dirty="0"/>
              <a:t>это</a:t>
            </a:r>
            <a:r>
              <a:rPr lang="ru-RU" sz="2400" i="1" u="sng" dirty="0" smtClean="0"/>
              <a:t>?</a:t>
            </a:r>
          </a:p>
          <a:p>
            <a:pPr marL="0" indent="0">
              <a:buNone/>
            </a:pPr>
            <a:endParaRPr lang="ru-RU" dirty="0"/>
          </a:p>
          <a:p>
            <a:pPr marL="385754" indent="-385754">
              <a:buAutoNum type="arabicPeriod"/>
            </a:pPr>
            <a:r>
              <a:rPr lang="ru-RU" sz="2400" dirty="0"/>
              <a:t>«Домашний стационар»</a:t>
            </a:r>
          </a:p>
          <a:p>
            <a:pPr marL="385754" indent="-385754">
              <a:buAutoNum type="arabicPeriod"/>
            </a:pPr>
            <a:r>
              <a:rPr lang="ru-RU" sz="2400" dirty="0"/>
              <a:t>Поликлиника</a:t>
            </a:r>
          </a:p>
          <a:p>
            <a:pPr marL="385754" indent="-385754">
              <a:buAutoNum type="arabicPeriod"/>
            </a:pPr>
            <a:r>
              <a:rPr lang="ru-RU" sz="2400" dirty="0"/>
              <a:t>Стационар одного дня</a:t>
            </a:r>
          </a:p>
          <a:p>
            <a:pPr marL="385754" indent="-385754">
              <a:buAutoNum type="arabicPeriod"/>
            </a:pPr>
            <a:r>
              <a:rPr lang="ru-RU" sz="2400" dirty="0"/>
              <a:t>Мобильные бригады</a:t>
            </a:r>
          </a:p>
          <a:p>
            <a:pPr marL="0" indent="0">
              <a:buNone/>
            </a:pPr>
            <a:r>
              <a:rPr lang="ru-RU" sz="2400" dirty="0"/>
              <a:t>5. Территориальные центры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социальной </a:t>
            </a:r>
            <a:r>
              <a:rPr lang="ru-RU" sz="2400" dirty="0"/>
              <a:t>опеки (</a:t>
            </a:r>
            <a:r>
              <a:rPr lang="ru-RU" sz="2400" dirty="0" smtClean="0"/>
              <a:t>ТЦСО) по </a:t>
            </a:r>
            <a:r>
              <a:rPr lang="ru-RU" sz="2400" dirty="0"/>
              <a:t>месту жительства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EDDF8DDA-F656-4ADE-9C13-C644924AB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0562" y="1857364"/>
            <a:ext cx="3357586" cy="314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159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ole tekstowe 14"/>
          <p:cNvSpPr txBox="1"/>
          <p:nvPr/>
        </p:nvSpPr>
        <p:spPr>
          <a:xfrm>
            <a:off x="971856" y="752757"/>
            <a:ext cx="7743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chemeClr val="accent2"/>
                </a:solidFill>
                <a:latin typeface="+mj-lt"/>
                <a:ea typeface="MS PGothic" pitchFamily="34" charset="-128"/>
                <a:cs typeface="+mj-cs"/>
              </a:rPr>
              <a:t>Источники финансирования ЭП в амбулаторных условиях</a:t>
            </a:r>
            <a:endParaRPr lang="pl-PL" sz="2400" b="1" u="sng" dirty="0">
              <a:solidFill>
                <a:schemeClr val="accent2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22ED6C5-E74E-4C39-AEA3-717B14C38A8E}"/>
              </a:ext>
            </a:extLst>
          </p:cNvPr>
          <p:cNvSpPr txBox="1"/>
          <p:nvPr/>
        </p:nvSpPr>
        <p:spPr>
          <a:xfrm>
            <a:off x="2169422" y="2105278"/>
            <a:ext cx="5442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ru-RU" dirty="0"/>
              <a:t>Региональная программа (онкология, БАС, СКК, </a:t>
            </a:r>
            <a:r>
              <a:rPr lang="ru-RU" dirty="0" err="1"/>
              <a:t>др</a:t>
            </a:r>
            <a:r>
              <a:rPr lang="ru-RU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3C92F4F-90C0-4435-B8F4-935F02DEEB68}"/>
              </a:ext>
            </a:extLst>
          </p:cNvPr>
          <p:cNvSpPr txBox="1"/>
          <p:nvPr/>
        </p:nvSpPr>
        <p:spPr>
          <a:xfrm>
            <a:off x="2169423" y="2639652"/>
            <a:ext cx="4454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ru-RU" dirty="0"/>
              <a:t>Индивидуальная закупка по решению ВК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BB4597D-7BEE-4972-AA9C-7B50664CC5F4}"/>
              </a:ext>
            </a:extLst>
          </p:cNvPr>
          <p:cNvSpPr txBox="1"/>
          <p:nvPr/>
        </p:nvSpPr>
        <p:spPr>
          <a:xfrm>
            <a:off x="2162677" y="3235183"/>
            <a:ext cx="5709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ru-RU" dirty="0"/>
              <a:t>ИПР (для инвалидов через министерство </a:t>
            </a:r>
            <a:r>
              <a:rPr lang="ru-RU" dirty="0" err="1"/>
              <a:t>соц</a:t>
            </a:r>
            <a:r>
              <a:rPr lang="ru-RU" dirty="0"/>
              <a:t> защиты)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BDD0AA0-2125-408E-8742-AE9764A2FC5C}"/>
              </a:ext>
            </a:extLst>
          </p:cNvPr>
          <p:cNvSpPr txBox="1"/>
          <p:nvPr/>
        </p:nvSpPr>
        <p:spPr>
          <a:xfrm>
            <a:off x="2169423" y="3824407"/>
            <a:ext cx="3050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ru-RU" dirty="0"/>
              <a:t>Благотворительные фонды</a:t>
            </a:r>
          </a:p>
        </p:txBody>
      </p:sp>
    </p:spTree>
    <p:extLst>
      <p:ext uri="{BB962C8B-B14F-4D97-AF65-F5344CB8AC3E}">
        <p14:creationId xmlns:p14="http://schemas.microsoft.com/office/powerpoint/2010/main" xmlns="" val="94887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000100" y="500042"/>
            <a:ext cx="6858048" cy="55721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5D8795E-4271-479A-940E-0064D637EAB3}"/>
              </a:ext>
            </a:extLst>
          </p:cNvPr>
          <p:cNvSpPr/>
          <p:nvPr/>
        </p:nvSpPr>
        <p:spPr>
          <a:xfrm>
            <a:off x="1000101" y="500042"/>
            <a:ext cx="6858047" cy="1057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Нормативно-правовые документы, определяющие доступность препаратов/продуктов лечебного питания для больных</a:t>
            </a:r>
          </a:p>
        </p:txBody>
      </p:sp>
    </p:spTree>
    <p:extLst>
      <p:ext uri="{BB962C8B-B14F-4D97-AF65-F5344CB8AC3E}">
        <p14:creationId xmlns:p14="http://schemas.microsoft.com/office/powerpoint/2010/main" xmlns="" val="192099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000100" y="428604"/>
            <a:ext cx="6786610" cy="57864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90D57DA-D453-4477-AB84-BDE7AB7198E7}"/>
              </a:ext>
            </a:extLst>
          </p:cNvPr>
          <p:cNvSpPr/>
          <p:nvPr/>
        </p:nvSpPr>
        <p:spPr>
          <a:xfrm>
            <a:off x="1000100" y="442898"/>
            <a:ext cx="6715172" cy="1128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Порядок назначения препаратов больным не входящих в перечни</a:t>
            </a:r>
          </a:p>
        </p:txBody>
      </p:sp>
    </p:spTree>
    <p:extLst>
      <p:ext uri="{BB962C8B-B14F-4D97-AF65-F5344CB8AC3E}">
        <p14:creationId xmlns:p14="http://schemas.microsoft.com/office/powerpoint/2010/main" xmlns="" val="86109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00100" y="714356"/>
            <a:ext cx="7000924" cy="5286394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EB8F4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  <a:spcBef>
                <a:spcPct val="25000"/>
              </a:spcBef>
              <a:buFont typeface="Wingdings" pitchFamily="2" charset="2"/>
              <a:buNone/>
              <a:defRPr/>
            </a:pPr>
            <a:endParaRPr lang="ru-RU" sz="3000" dirty="0">
              <a:solidFill>
                <a:srgbClr val="FFFF00"/>
              </a:solidFill>
              <a:latin typeface="Arial Black" pitchFamily="34" charset="0"/>
            </a:endParaRPr>
          </a:p>
          <a:p>
            <a:pPr algn="ctr">
              <a:lnSpc>
                <a:spcPct val="70000"/>
              </a:lnSpc>
              <a:spcBef>
                <a:spcPct val="25000"/>
              </a:spcBef>
              <a:buFont typeface="Wingdings" pitchFamily="2" charset="2"/>
              <a:buNone/>
              <a:defRPr/>
            </a:pPr>
            <a:r>
              <a:rPr lang="ru-RU" sz="2400" b="1" dirty="0" smtClean="0">
                <a:latin typeface="+mj-lt"/>
              </a:rPr>
              <a:t>В ИПР при </a:t>
            </a:r>
            <a:r>
              <a:rPr lang="ru-RU" sz="2400" b="1" dirty="0">
                <a:latin typeface="+mj-lt"/>
              </a:rPr>
              <a:t>выписке из стационара </a:t>
            </a:r>
            <a:r>
              <a:rPr lang="ru-RU" sz="2400" b="1" dirty="0" smtClean="0">
                <a:latin typeface="+mj-lt"/>
              </a:rPr>
              <a:t>должны быть:</a:t>
            </a:r>
            <a:endParaRPr lang="ru-RU" sz="2400" b="1" dirty="0">
              <a:latin typeface="+mj-lt"/>
            </a:endParaRPr>
          </a:p>
          <a:p>
            <a:pPr algn="ctr">
              <a:lnSpc>
                <a:spcPct val="70000"/>
              </a:lnSpc>
              <a:spcBef>
                <a:spcPct val="25000"/>
              </a:spcBef>
              <a:buFont typeface="Wingdings" pitchFamily="2" charset="2"/>
              <a:buNone/>
              <a:defRPr/>
            </a:pPr>
            <a:endParaRPr lang="ru-RU" sz="3000" b="1" dirty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lnSpc>
                <a:spcPct val="11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sz="2000" dirty="0" smtClean="0"/>
              <a:t>рекомендации </a:t>
            </a:r>
            <a:r>
              <a:rPr lang="ru-RU" sz="2000" dirty="0"/>
              <a:t>в части технических средств </a:t>
            </a:r>
            <a:r>
              <a:rPr lang="ru-RU" sz="2000" dirty="0" smtClean="0"/>
              <a:t>для проведения </a:t>
            </a:r>
            <a:r>
              <a:rPr lang="ru-RU" sz="2000" dirty="0" err="1" smtClean="0"/>
              <a:t>нутритивной</a:t>
            </a:r>
            <a:r>
              <a:rPr lang="ru-RU" sz="2000" dirty="0" smtClean="0"/>
              <a:t> </a:t>
            </a:r>
            <a:r>
              <a:rPr lang="ru-RU" sz="2000" dirty="0" err="1" smtClean="0"/>
              <a:t>пддержки</a:t>
            </a:r>
            <a:endParaRPr lang="ru-RU" sz="2000" dirty="0"/>
          </a:p>
          <a:p>
            <a:pPr>
              <a:lnSpc>
                <a:spcPct val="11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sz="2000" dirty="0"/>
              <a:t>р</a:t>
            </a:r>
            <a:r>
              <a:rPr lang="ru-RU" sz="2000" dirty="0" smtClean="0"/>
              <a:t>асчет </a:t>
            </a:r>
            <a:r>
              <a:rPr lang="ru-RU" sz="2000" dirty="0" err="1" smtClean="0"/>
              <a:t>энтерального</a:t>
            </a:r>
            <a:r>
              <a:rPr lang="ru-RU" sz="2000" dirty="0" smtClean="0"/>
              <a:t> питания на </a:t>
            </a:r>
            <a:r>
              <a:rPr lang="ru-RU" sz="2000" dirty="0"/>
              <a:t>1 </a:t>
            </a:r>
            <a:r>
              <a:rPr lang="ru-RU" sz="2000" dirty="0" smtClean="0"/>
              <a:t>год, с указанием </a:t>
            </a:r>
            <a:r>
              <a:rPr lang="ru-RU" sz="2000" dirty="0"/>
              <a:t>количества и </a:t>
            </a:r>
            <a:r>
              <a:rPr lang="ru-RU" sz="2000" dirty="0" smtClean="0"/>
              <a:t>перечня питательных смесей </a:t>
            </a:r>
            <a:endParaRPr lang="ru-RU" sz="2000" dirty="0"/>
          </a:p>
          <a:p>
            <a:pPr>
              <a:lnSpc>
                <a:spcPct val="11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sz="2000" dirty="0"/>
              <a:t>к</a:t>
            </a:r>
            <a:r>
              <a:rPr lang="ru-RU" sz="2000" dirty="0" smtClean="0"/>
              <a:t>оординаты </a:t>
            </a:r>
            <a:r>
              <a:rPr lang="ru-RU" sz="2000" dirty="0"/>
              <a:t>лаборатории/отделения ЛПУ клинического </a:t>
            </a:r>
            <a:r>
              <a:rPr lang="ru-RU" sz="2000" dirty="0" smtClean="0"/>
              <a:t>питания/реабилитации</a:t>
            </a:r>
          </a:p>
          <a:p>
            <a:pPr>
              <a:lnSpc>
                <a:spcPct val="11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sz="2000" dirty="0" smtClean="0"/>
              <a:t> рекомендации по контролю </a:t>
            </a:r>
            <a:r>
              <a:rPr lang="ru-RU" sz="2000" dirty="0"/>
              <a:t>программы </a:t>
            </a:r>
            <a:r>
              <a:rPr lang="ru-RU" sz="2000" dirty="0" smtClean="0"/>
              <a:t>1 </a:t>
            </a:r>
            <a:r>
              <a:rPr lang="ru-RU" sz="2000" dirty="0"/>
              <a:t>раз в 3 </a:t>
            </a:r>
            <a:r>
              <a:rPr lang="ru-RU" sz="2000" dirty="0" smtClean="0"/>
              <a:t>месяца </a:t>
            </a:r>
            <a:r>
              <a:rPr lang="ru-RU" sz="2000" dirty="0"/>
              <a:t>посредством </a:t>
            </a:r>
            <a:r>
              <a:rPr lang="ru-RU" sz="2000" b="1" i="1" dirty="0">
                <a:solidFill>
                  <a:schemeClr val="accent2"/>
                </a:solidFill>
              </a:rPr>
              <a:t>телемедицинского консилиума, очно-заочной консультации специалистов</a:t>
            </a:r>
          </a:p>
          <a:p>
            <a:pPr>
              <a:lnSpc>
                <a:spcPct val="11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ru-RU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06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 l="-3297" t="23" r="12618" b="5926"/>
          <a:stretch>
            <a:fillRect/>
          </a:stretch>
        </p:blipFill>
        <p:spPr>
          <a:xfrm>
            <a:off x="357190" y="1500174"/>
            <a:ext cx="3929058" cy="46434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 r="12806"/>
          <a:stretch>
            <a:fillRect/>
          </a:stretch>
        </p:blipFill>
        <p:spPr>
          <a:xfrm>
            <a:off x="4882600" y="285728"/>
            <a:ext cx="3547052" cy="1732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rcRect r="12499" b="8791"/>
          <a:stretch>
            <a:fillRect/>
          </a:stretch>
        </p:blipFill>
        <p:spPr>
          <a:xfrm>
            <a:off x="4357686" y="2285992"/>
            <a:ext cx="4000528" cy="227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518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332656"/>
            <a:ext cx="8172400" cy="1348507"/>
          </a:xfrm>
        </p:spPr>
        <p:txBody>
          <a:bodyPr>
            <a:noAutofit/>
          </a:bodyPr>
          <a:lstStyle/>
          <a:p>
            <a:r>
              <a:rPr lang="ru-RU" sz="2400" b="1" i="1" dirty="0"/>
              <a:t>«При любом заболевании лучше тому, кто хорошо питается. Плохо быть очень худым и истощенным»							</a:t>
            </a:r>
            <a:r>
              <a:rPr lang="ru-RU" sz="2400" b="1" dirty="0"/>
              <a:t>Гиппократ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36022" y="1681163"/>
            <a:ext cx="3762159" cy="667717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Эдвард Мунк </a:t>
            </a:r>
          </a:p>
          <a:p>
            <a:r>
              <a:rPr lang="ru-RU" dirty="0"/>
              <a:t>«Больной ребенок» 1886</a:t>
            </a: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83527" y="2505075"/>
            <a:ext cx="3762158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54382" y="1681163"/>
            <a:ext cx="3505815" cy="667717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Габриэль </a:t>
            </a:r>
            <a:r>
              <a:rPr lang="ru-RU" dirty="0" err="1"/>
              <a:t>Метсю</a:t>
            </a:r>
            <a:endParaRPr lang="ru-RU" dirty="0"/>
          </a:p>
          <a:p>
            <a:r>
              <a:rPr lang="ru-RU" dirty="0"/>
              <a:t>«Больная» 1658-1659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885891" y="2505075"/>
            <a:ext cx="3374306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5744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642918"/>
            <a:ext cx="3214710" cy="33575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642918"/>
            <a:ext cx="3500462" cy="33575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4143380"/>
            <a:ext cx="4326308" cy="25003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6625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1142976" y="571480"/>
            <a:ext cx="7215238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Если </a:t>
            </a:r>
            <a:r>
              <a:rPr lang="ru-RU" sz="2400" b="1" dirty="0" err="1">
                <a:solidFill>
                  <a:schemeClr val="accent2"/>
                </a:solidFill>
              </a:rPr>
              <a:t>нутритивный</a:t>
            </a:r>
            <a:r>
              <a:rPr lang="ru-RU" sz="2400" b="1" dirty="0">
                <a:solidFill>
                  <a:schemeClr val="accent2"/>
                </a:solidFill>
              </a:rPr>
              <a:t> статус не </a:t>
            </a:r>
            <a:r>
              <a:rPr lang="ru-RU" sz="2400" b="1" dirty="0" smtClean="0">
                <a:solidFill>
                  <a:schemeClr val="accent2"/>
                </a:solidFill>
              </a:rPr>
              <a:t>корригируется после выписки</a:t>
            </a:r>
            <a:r>
              <a:rPr lang="ru-RU" sz="2400" b="1" dirty="0" smtClean="0">
                <a:solidFill>
                  <a:schemeClr val="accent2"/>
                </a:solidFill>
                <a:ea typeface="MS PGothic" pitchFamily="34" charset="-128"/>
              </a:rPr>
              <a:t>?</a:t>
            </a:r>
            <a:endParaRPr lang="ru-RU" sz="2400" b="1" dirty="0">
              <a:solidFill>
                <a:schemeClr val="accent2"/>
              </a:solidFill>
              <a:ea typeface="MS PGothic" pitchFamily="34" charset="-128"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1187624" y="1484784"/>
            <a:ext cx="6696744" cy="2016224"/>
          </a:xfrm>
        </p:spPr>
        <p:txBody>
          <a:bodyPr/>
          <a:lstStyle/>
          <a:p>
            <a:pPr marL="0" indent="0" eaLnBrk="1" hangingPunct="1">
              <a:buClr>
                <a:schemeClr val="accent2"/>
              </a:buClr>
              <a:buNone/>
            </a:pPr>
            <a:endParaRPr lang="ru-RU" dirty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Значительно выше частота повторных госпитализаций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Значительно выше частота осложнений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Значительно выше риск летального исхода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3861048"/>
            <a:ext cx="56883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i="1" u="sng" dirty="0">
                <a:solidFill>
                  <a:schemeClr val="accent2"/>
                </a:solidFill>
              </a:rPr>
              <a:t> </a:t>
            </a:r>
            <a:r>
              <a:rPr lang="ru-RU" sz="2000" b="1" u="sng" dirty="0">
                <a:solidFill>
                  <a:schemeClr val="accent2"/>
                </a:solidFill>
              </a:rPr>
              <a:t>Нужна планомерная настойчивая </a:t>
            </a:r>
            <a:r>
              <a:rPr lang="ru-RU" sz="2000" b="1" u="sng" dirty="0" err="1">
                <a:solidFill>
                  <a:schemeClr val="accent2"/>
                </a:solidFill>
              </a:rPr>
              <a:t>нутритивная</a:t>
            </a:r>
            <a:r>
              <a:rPr lang="ru-RU" sz="2000" b="1" u="sng" dirty="0">
                <a:solidFill>
                  <a:schemeClr val="accent2"/>
                </a:solidFill>
              </a:rPr>
              <a:t> поддержка на всем протяжении лечения, в том числе </a:t>
            </a:r>
            <a:r>
              <a:rPr lang="ru-RU" sz="2000" b="1" u="sng" dirty="0" smtClean="0">
                <a:solidFill>
                  <a:schemeClr val="accent2"/>
                </a:solidFill>
              </a:rPr>
              <a:t>АМБУЛАТОРНО!</a:t>
            </a:r>
            <a:endParaRPr lang="ru-RU" sz="2000" b="1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067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="" xmlns:a16="http://schemas.microsoft.com/office/drawing/2014/main" id="{F074D55B-798C-4A6D-A49E-B585433B0C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4414" y="428604"/>
            <a:ext cx="7072362" cy="85725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400" b="1" dirty="0">
                <a:solidFill>
                  <a:schemeClr val="accent2"/>
                </a:solidFill>
                <a:latin typeface="+mn-lt"/>
                <a:ea typeface="MS PGothic" pitchFamily="34" charset="-128"/>
              </a:rPr>
              <a:t>Какую смесь назначать и в каком количестве?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="" xmlns:a16="http://schemas.microsoft.com/office/drawing/2014/main" id="{7A8AC3DB-F7AC-4221-AE35-FEADFA0052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7224" y="1534562"/>
            <a:ext cx="6912769" cy="4680520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800"/>
              </a:spcBef>
              <a:spcAft>
                <a:spcPts val="8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altLang="ru-RU" sz="2400" dirty="0"/>
              <a:t>При пролонгировании – смесь, которую ребенок получал в стационаре дополнительно к рациону, методом </a:t>
            </a:r>
            <a:r>
              <a:rPr lang="ru-RU" altLang="ru-RU" sz="2400" dirty="0" err="1"/>
              <a:t>сипинга</a:t>
            </a:r>
            <a:r>
              <a:rPr lang="ru-RU" altLang="ru-RU" sz="2400" dirty="0"/>
              <a:t> </a:t>
            </a:r>
          </a:p>
          <a:p>
            <a:pPr algn="just">
              <a:spcBef>
                <a:spcPts val="800"/>
              </a:spcBef>
              <a:spcAft>
                <a:spcPts val="8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altLang="ru-RU" sz="2400" dirty="0"/>
              <a:t>При первичном назначаемой НП, с учетом возможностей усвоения объема смеси – стандартную  </a:t>
            </a:r>
            <a:r>
              <a:rPr lang="ru-RU" altLang="ru-RU" sz="2400" i="1" dirty="0" smtClean="0"/>
              <a:t>(</a:t>
            </a:r>
            <a:r>
              <a:rPr lang="ru-RU" altLang="ru-RU" sz="2400" i="1" dirty="0" err="1" smtClean="0"/>
              <a:t>Нутриэн</a:t>
            </a:r>
            <a:r>
              <a:rPr lang="ru-RU" altLang="ru-RU" sz="2400" i="1" dirty="0" smtClean="0"/>
              <a:t> Стандарт, </a:t>
            </a:r>
            <a:r>
              <a:rPr lang="ru-RU" altLang="ru-RU" sz="2400" i="1" dirty="0" err="1" smtClean="0"/>
              <a:t>Нутриэн</a:t>
            </a:r>
            <a:r>
              <a:rPr lang="ru-RU" altLang="ru-RU" sz="2400" i="1" dirty="0" smtClean="0"/>
              <a:t> с пищевыми волокнами </a:t>
            </a:r>
            <a:r>
              <a:rPr lang="ru-RU" altLang="ru-RU" sz="2400" i="1" dirty="0"/>
              <a:t>и </a:t>
            </a:r>
            <a:r>
              <a:rPr lang="ru-RU" altLang="ru-RU" sz="2400" i="1" dirty="0" err="1"/>
              <a:t>др</a:t>
            </a:r>
            <a:r>
              <a:rPr lang="ru-RU" altLang="ru-RU" sz="2400" i="1" dirty="0"/>
              <a:t>)</a:t>
            </a:r>
            <a:r>
              <a:rPr lang="ru-RU" altLang="ru-RU" sz="2400" dirty="0"/>
              <a:t>,    </a:t>
            </a:r>
            <a:r>
              <a:rPr lang="ru-RU" altLang="ru-RU" sz="2400" dirty="0" err="1"/>
              <a:t>гиперкалорийную</a:t>
            </a:r>
            <a:r>
              <a:rPr lang="ru-RU" altLang="ru-RU" sz="2400" dirty="0"/>
              <a:t>  </a:t>
            </a:r>
            <a:r>
              <a:rPr lang="ru-RU" altLang="ru-RU" sz="2400" i="1" dirty="0"/>
              <a:t> </a:t>
            </a:r>
            <a:r>
              <a:rPr lang="ru-RU" altLang="ru-RU" sz="2400" i="1" dirty="0" smtClean="0"/>
              <a:t>(</a:t>
            </a:r>
            <a:r>
              <a:rPr lang="ru-RU" altLang="ru-RU" sz="2400" i="1" dirty="0" err="1" smtClean="0"/>
              <a:t>Нутриэн</a:t>
            </a:r>
            <a:r>
              <a:rPr lang="ru-RU" altLang="ru-RU" sz="2400" i="1" dirty="0" smtClean="0"/>
              <a:t> </a:t>
            </a:r>
            <a:r>
              <a:rPr lang="ru-RU" altLang="ru-RU" sz="2400" i="1" dirty="0"/>
              <a:t>Энергия, Ресурс </a:t>
            </a:r>
            <a:r>
              <a:rPr lang="ru-RU" altLang="ru-RU" sz="2400" i="1" dirty="0" err="1"/>
              <a:t>Клинутрен</a:t>
            </a:r>
            <a:r>
              <a:rPr lang="ru-RU" altLang="ru-RU" sz="2400" i="1" dirty="0"/>
              <a:t> Юниор  и </a:t>
            </a:r>
            <a:r>
              <a:rPr lang="ru-RU" altLang="ru-RU" sz="2400" i="1" dirty="0" err="1"/>
              <a:t>др</a:t>
            </a:r>
            <a:r>
              <a:rPr lang="ru-RU" altLang="ru-RU" sz="2400" i="1" dirty="0"/>
              <a:t>)</a:t>
            </a:r>
            <a:r>
              <a:rPr lang="ru-RU" altLang="ru-RU" sz="2400" dirty="0"/>
              <a:t>  в  сочетании с рационом</a:t>
            </a:r>
          </a:p>
          <a:p>
            <a:pPr algn="just" eaLnBrk="1" hangingPunct="1">
              <a:spcBef>
                <a:spcPts val="800"/>
              </a:spcBef>
              <a:spcAft>
                <a:spcPts val="8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</a:pPr>
            <a:r>
              <a:rPr lang="ru-RU" altLang="ru-RU" sz="2400" dirty="0"/>
              <a:t>Назначать смеси в соответствии с возрастом </a:t>
            </a:r>
            <a:r>
              <a:rPr lang="ru-RU" altLang="ru-RU" sz="2400" dirty="0" smtClean="0"/>
              <a:t>пациента, для </a:t>
            </a:r>
            <a:r>
              <a:rPr lang="ru-RU" altLang="ru-RU" sz="2400" dirty="0"/>
              <a:t>которого они предназначены</a:t>
            </a:r>
          </a:p>
          <a:p>
            <a:pPr algn="just" eaLnBrk="1" hangingPunct="1">
              <a:spcBef>
                <a:spcPts val="800"/>
              </a:spcBef>
              <a:spcAft>
                <a:spcPts val="8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</a:pPr>
            <a:r>
              <a:rPr lang="ru-RU" altLang="ru-RU" sz="2400" dirty="0"/>
              <a:t>Скрининг расчет </a:t>
            </a:r>
            <a:r>
              <a:rPr lang="en-US" altLang="ru-RU" sz="2400" dirty="0">
                <a:cs typeface="Arial" panose="020B0604020202020204" pitchFamily="34" charset="0"/>
              </a:rPr>
              <a:t>~</a:t>
            </a:r>
            <a:r>
              <a:rPr lang="ru-RU" altLang="ru-RU" sz="2400" dirty="0">
                <a:cs typeface="Arial" panose="020B0604020202020204" pitchFamily="34" charset="0"/>
              </a:rPr>
              <a:t> 10-20% от рекомендуемой нормы потребности</a:t>
            </a:r>
          </a:p>
          <a:p>
            <a:pPr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ru-RU" altLang="ru-RU" sz="2400" i="1" dirty="0"/>
              <a:t>      </a:t>
            </a:r>
            <a:endParaRPr lang="ru-RU" alt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xmlns="" val="2059104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="" xmlns:a16="http://schemas.microsoft.com/office/drawing/2014/main" id="{2DE67605-CA3F-405A-93D8-D03D1F036A3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19672" y="352036"/>
            <a:ext cx="5760640" cy="648072"/>
          </a:xfrm>
          <a:noFill/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400" b="1" u="sng" dirty="0">
                <a:solidFill>
                  <a:schemeClr val="accent2"/>
                </a:solidFill>
                <a:latin typeface="+mn-lt"/>
                <a:ea typeface="MS PGothic" pitchFamily="34" charset="-128"/>
              </a:rPr>
              <a:t>Примерный расчет смеси</a:t>
            </a:r>
          </a:p>
        </p:txBody>
      </p:sp>
      <p:graphicFrame>
        <p:nvGraphicFramePr>
          <p:cNvPr id="816155" name="Group 27">
            <a:extLst>
              <a:ext uri="{FF2B5EF4-FFF2-40B4-BE49-F238E27FC236}">
                <a16:creationId xmlns="" xmlns:a16="http://schemas.microsoft.com/office/drawing/2014/main" id="{CCE16EFD-76DC-46EC-92C1-B70F229334D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995574305"/>
              </p:ext>
            </p:extLst>
          </p:nvPr>
        </p:nvGraphicFramePr>
        <p:xfrm>
          <a:off x="611560" y="1396577"/>
          <a:ext cx="7128793" cy="4139108"/>
        </p:xfrm>
        <a:graphic>
          <a:graphicData uri="http://schemas.openxmlformats.org/drawingml/2006/table">
            <a:tbl>
              <a:tblPr/>
              <a:tblGrid>
                <a:gridCol w="35996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291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351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ru-RU" sz="2000" b="1" i="1" kern="1200" dirty="0">
                          <a:solidFill>
                            <a:schemeClr val="accent2"/>
                          </a:solidFill>
                          <a:latin typeface="+mj-lt"/>
                          <a:ea typeface="MS PGothic" pitchFamily="34" charset="-128"/>
                          <a:cs typeface="+mj-cs"/>
                        </a:rPr>
                        <a:t>Отечественные рекомендации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ru-RU" sz="2000" b="1" i="1" kern="1200" dirty="0">
                          <a:solidFill>
                            <a:schemeClr val="accent2"/>
                          </a:solidFill>
                          <a:latin typeface="+mj-lt"/>
                          <a:ea typeface="MS PGothic" pitchFamily="34" charset="-128"/>
                          <a:cs typeface="+mj-cs"/>
                        </a:rPr>
                        <a:t>Расчет на стандартную смесь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017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1-2 г   –   1200 ккал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 – 240 мл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003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2-3 г   –   1400 ккал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140 – 280 мл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017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3000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3-7 лет – 1800 ккал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180 – 360 мл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0616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500570"/>
            <a:ext cx="8043890" cy="2071702"/>
          </a:xfrm>
        </p:spPr>
        <p:txBody>
          <a:bodyPr>
            <a:normAutofit/>
          </a:bodyPr>
          <a:lstStyle/>
          <a:p>
            <a:pPr marL="84138" indent="-84138" algn="just">
              <a:buNone/>
            </a:pPr>
            <a:endParaRPr lang="ru-RU" sz="8000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1500174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 </a:t>
            </a:r>
            <a:endParaRPr lang="ru-RU" sz="20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05168" y="601524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Мероприятия в рамках школы для мам и детей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4810" y="1484784"/>
            <a:ext cx="41016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b="1" dirty="0" smtClean="0"/>
              <a:t>Организация игровой деятельности</a:t>
            </a:r>
          </a:p>
          <a:p>
            <a:r>
              <a:rPr lang="ru-RU" dirty="0" err="1" smtClean="0"/>
              <a:t>Цель:показать</a:t>
            </a:r>
            <a:r>
              <a:rPr lang="ru-RU" dirty="0" smtClean="0"/>
              <a:t> важность правильного питания, познакомить детей с полезными и разрешенными к употреблению продуктами, проработать некоторые моменты негативного отношения к еде.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Организация дней здорового питания. </a:t>
            </a:r>
            <a:r>
              <a:rPr lang="ru-RU" dirty="0" smtClean="0"/>
              <a:t>Конкурсы приготовления пищи под руководством опытного повара – «мастер-классы»-с последующим совместным «чаепитием».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Организация дискуссий и круглых столов. </a:t>
            </a:r>
            <a:r>
              <a:rPr lang="ru-RU" dirty="0" smtClean="0"/>
              <a:t>Обсуждение актуальных проблем питания.</a:t>
            </a:r>
            <a:endParaRPr lang="ru-RU" b="1" dirty="0"/>
          </a:p>
        </p:txBody>
      </p:sp>
      <p:pic>
        <p:nvPicPr>
          <p:cNvPr id="12" name="Picture 2" descr="C:\Users\note\Desktop\aYLgsZokbU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5109"/>
            <a:ext cx="2357454" cy="2127834"/>
          </a:xfrm>
          <a:prstGeom prst="rect">
            <a:avLst/>
          </a:prstGeom>
          <a:noFill/>
        </p:spPr>
      </p:pic>
      <p:pic>
        <p:nvPicPr>
          <p:cNvPr id="13" name="Picture 3" descr="C:\Users\note\Documents\Мама\YFMr2JWfqBw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643314"/>
            <a:ext cx="2428892" cy="2359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0064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Заголовок 1"/>
          <p:cNvSpPr>
            <a:spLocks noGrp="1"/>
          </p:cNvSpPr>
          <p:nvPr>
            <p:ph type="title"/>
          </p:nvPr>
        </p:nvSpPr>
        <p:spPr>
          <a:xfrm>
            <a:off x="1514475" y="336550"/>
            <a:ext cx="7186613" cy="1143000"/>
          </a:xfrm>
        </p:spPr>
        <p:txBody>
          <a:bodyPr/>
          <a:lstStyle/>
          <a:p>
            <a:r>
              <a:rPr lang="ru-RU" altLang="ru-RU" sz="2400" b="1" smtClean="0">
                <a:solidFill>
                  <a:srgbClr val="002060"/>
                </a:solidFill>
                <a:cs typeface="Arial" panose="020B0604020202020204" pitchFamily="34" charset="0"/>
              </a:rPr>
              <a:t>ФГБУ НМИЦ ДГОИ им. Дмитрия Рогачева </a:t>
            </a:r>
            <a:endParaRPr lang="ru-RU" altLang="ru-RU" sz="2400" smtClean="0"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38" y="4500563"/>
            <a:ext cx="8043862" cy="2071687"/>
          </a:xfrm>
        </p:spPr>
        <p:txBody>
          <a:bodyPr>
            <a:normAutofit/>
          </a:bodyPr>
          <a:lstStyle/>
          <a:p>
            <a:pPr marL="84138" indent="-84138" algn="just">
              <a:buFont typeface="Arial" panose="020B0604020202020204" pitchFamily="34" charset="0"/>
              <a:buNone/>
            </a:pPr>
            <a:endParaRPr lang="ru-RU" altLang="ru-RU" sz="8000" smtClean="0">
              <a:cs typeface="Arial" panose="020B0604020202020204" pitchFamily="34" charset="0"/>
            </a:endParaRPr>
          </a:p>
          <a:p>
            <a:pPr marL="84138" indent="-84138"/>
            <a:endParaRPr lang="ru-RU" altLang="ru-RU" smtClean="0">
              <a:cs typeface="Arial" panose="020B0604020202020204" pitchFamily="34" charset="0"/>
            </a:endParaRPr>
          </a:p>
        </p:txBody>
      </p:sp>
      <p:sp>
        <p:nvSpPr>
          <p:cNvPr id="61443" name="TextBox 5"/>
          <p:cNvSpPr txBox="1">
            <a:spLocks noChangeArrowheads="1"/>
          </p:cNvSpPr>
          <p:nvPr/>
        </p:nvSpPr>
        <p:spPr bwMode="auto">
          <a:xfrm>
            <a:off x="571500" y="1500188"/>
            <a:ext cx="7929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/>
              <a:t>Наше</a:t>
            </a:r>
            <a:r>
              <a:rPr lang="en-US" altLang="ru-RU" sz="2400" b="1"/>
              <a:t> </a:t>
            </a:r>
            <a:r>
              <a:rPr lang="ru-RU" altLang="ru-RU" sz="2400" b="1"/>
              <a:t>«</a:t>
            </a:r>
            <a:r>
              <a:rPr lang="en-US" altLang="ru-RU" sz="2400" b="1"/>
              <a:t>KNOW HOW</a:t>
            </a:r>
            <a:r>
              <a:rPr lang="ru-RU" altLang="ru-RU" sz="2400" b="1"/>
              <a:t>»</a:t>
            </a:r>
          </a:p>
        </p:txBody>
      </p:sp>
      <p:pic>
        <p:nvPicPr>
          <p:cNvPr id="61444" name="Picture 2" descr="C:\Users\user\Pictures\9A96E1FF-1592-43B8-B712-F0BFBB67F5EA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5750"/>
            <a:ext cx="130175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2" descr="C:\Users\user\Pictures\9A96E1FF-1592-43B8-B712-F0BFBB67F5EA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285750"/>
            <a:ext cx="1300162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2" descr="Как приготовить мороженое-пломби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4275" y="2138363"/>
            <a:ext cx="6961188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3088" y="3573463"/>
            <a:ext cx="13684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8702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307982"/>
            <a:ext cx="2160240" cy="62068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+mn-lt"/>
              </a:rPr>
              <a:t>Выводы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214414" y="980728"/>
            <a:ext cx="6572296" cy="5040560"/>
          </a:xfrm>
        </p:spPr>
        <p:txBody>
          <a:bodyPr>
            <a:normAutofit/>
          </a:bodyPr>
          <a:lstStyle/>
          <a:p>
            <a:pPr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Нутритивная недостаточность широко распространена среди онкологических больных детей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Даже при отсутствии признаков НН на момент начала заболевания, она быстро развивается в процессе лечения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НН оказывает негативное влияние практически на все аспекты онкологического заболевания, снижая общие результаты лечения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Необходим скрининг больных группы риска и мониторинг их </a:t>
            </a:r>
            <a:r>
              <a:rPr lang="ru-RU" sz="2000" dirty="0" err="1"/>
              <a:t>нутритивного</a:t>
            </a:r>
            <a:r>
              <a:rPr lang="ru-RU" sz="2000" dirty="0"/>
              <a:t> статуса!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Профилактировать потерю веса проще, чем лечить!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Нутритивная поддержка должна продолжаться на амбулаторном этапе после выписки больных!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22404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C031868-25BE-4F0E-84D1-1C7567ED8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789040"/>
            <a:ext cx="4375398" cy="1296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2060"/>
                </a:solidFill>
              </a:rPr>
              <a:t>Благодарю 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002060"/>
                </a:solidFill>
              </a:rPr>
              <a:t>за внимание!</a:t>
            </a:r>
          </a:p>
        </p:txBody>
      </p:sp>
      <p:pic>
        <p:nvPicPr>
          <p:cNvPr id="4" name="Picture 4" descr="0_2ce5_4906c12e_L[1]">
            <a:extLst>
              <a:ext uri="{FF2B5EF4-FFF2-40B4-BE49-F238E27FC236}">
                <a16:creationId xmlns="" xmlns:a16="http://schemas.microsoft.com/office/drawing/2014/main" id="{A220F4E3-3848-46E0-B4A3-A7821E9080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26094" r="9030" b="157"/>
          <a:stretch/>
        </p:blipFill>
        <p:spPr bwMode="auto">
          <a:xfrm>
            <a:off x="4726390" y="-1"/>
            <a:ext cx="5941610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ADC40FAE-9E41-4A35-9559-AB885E231913}"/>
              </a:ext>
            </a:extLst>
          </p:cNvPr>
          <p:cNvSpPr/>
          <p:nvPr/>
        </p:nvSpPr>
        <p:spPr>
          <a:xfrm>
            <a:off x="971600" y="810578"/>
            <a:ext cx="4248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Основные препятствия на пути реализации рекомендаций могут быть связаны с относительно </a:t>
            </a:r>
            <a:r>
              <a:rPr lang="ru-RU" b="1" dirty="0">
                <a:solidFill>
                  <a:schemeClr val="accent1"/>
                </a:solidFill>
              </a:rPr>
              <a:t>низким уровнем доверия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нутритивной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поддержке в клинической онкологии, а также </a:t>
            </a:r>
            <a:r>
              <a:rPr lang="ru-RU" b="1" dirty="0">
                <a:solidFill>
                  <a:schemeClr val="accent1"/>
                </a:solidFill>
              </a:rPr>
              <a:t>финансовыми аспектами.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3D277CC5-9083-4D50-BC8F-B1969047B5BB}"/>
              </a:ext>
            </a:extLst>
          </p:cNvPr>
          <p:cNvSpPr/>
          <p:nvPr/>
        </p:nvSpPr>
        <p:spPr>
          <a:xfrm>
            <a:off x="1475656" y="2636912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ESPEN Guidelines on Nutrition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Cancer Patients, 20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710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="" xmlns:a16="http://schemas.microsoft.com/office/drawing/2014/main" id="{CF5EF803-1DC1-4C6B-BD2E-BB05E8B9B9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3688" y="332656"/>
            <a:ext cx="5400600" cy="791592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ctr" eaLnBrk="1" hangingPunct="1">
              <a:lnSpc>
                <a:spcPct val="85000"/>
              </a:lnSpc>
            </a:pPr>
            <a:r>
              <a:rPr lang="ru-RU" altLang="ru-RU" sz="2400" b="1" dirty="0">
                <a:solidFill>
                  <a:schemeClr val="accent2"/>
                </a:solidFill>
              </a:rPr>
              <a:t>Характеристика распространенности недостаточности питания в </a:t>
            </a:r>
            <a:r>
              <a:rPr lang="ru-RU" altLang="ru-RU" sz="2400" b="1" dirty="0" smtClean="0">
                <a:solidFill>
                  <a:schemeClr val="accent2"/>
                </a:solidFill>
              </a:rPr>
              <a:t>целом</a:t>
            </a:r>
            <a:endParaRPr lang="ru-RU" altLang="ru-RU" sz="2400" i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="" xmlns:a16="http://schemas.microsoft.com/office/drawing/2014/main" id="{4E8453DA-5323-4DBF-A9A1-FA5671336F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9591" y="1412777"/>
            <a:ext cx="6624737" cy="4248471"/>
          </a:xfrm>
        </p:spPr>
        <p:txBody>
          <a:bodyPr rtlCol="0">
            <a:normAutofit lnSpcReduction="10000"/>
          </a:bodyPr>
          <a:lstStyle/>
          <a:p>
            <a:pPr>
              <a:lnSpc>
                <a:spcPct val="120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SzPct val="115000"/>
              <a:defRPr/>
            </a:pPr>
            <a:r>
              <a:rPr lang="ru-RU" alt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Сохраняется высокая распространенность – 20-30%</a:t>
            </a:r>
          </a:p>
          <a:p>
            <a:pPr>
              <a:lnSpc>
                <a:spcPct val="120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SzPct val="115000"/>
              <a:defRPr/>
            </a:pPr>
            <a:r>
              <a:rPr lang="ru-RU" alt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Существенно не отличается  </a:t>
            </a:r>
          </a:p>
          <a:p>
            <a:pPr marL="0" indent="0">
              <a:lnSpc>
                <a:spcPct val="120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SzPct val="115000"/>
              <a:buNone/>
              <a:defRPr/>
            </a:pPr>
            <a:r>
              <a:rPr lang="ru-RU" alt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между развитыми и менее развитыми странами                                                                                - у терапевтических и хирургических пациентов</a:t>
            </a:r>
          </a:p>
          <a:p>
            <a:pPr>
              <a:lnSpc>
                <a:spcPct val="120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SzPct val="115000"/>
              <a:defRPr/>
            </a:pPr>
            <a:r>
              <a:rPr lang="ru-RU" alt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Распространенность недостаточности питания                  не изменилась почти за 30 лет</a:t>
            </a:r>
          </a:p>
          <a:p>
            <a:pPr>
              <a:lnSpc>
                <a:spcPct val="120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SzPct val="115000"/>
              <a:defRPr/>
            </a:pPr>
            <a:r>
              <a:rPr lang="ru-RU" alt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Врачи не знают, как часто встречается НП</a:t>
            </a:r>
            <a:r>
              <a:rPr lang="en-US" altLang="ru-RU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endParaRPr lang="ru-RU" altLang="ru-RU" sz="22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0" indent="0" algn="just" eaLnBrk="1" fontAlgn="auto" hangingPunct="1">
              <a:lnSpc>
                <a:spcPct val="120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SzPct val="115000"/>
              <a:buFont typeface="Wingdings 3" charset="2"/>
              <a:buNone/>
              <a:defRPr/>
            </a:pPr>
            <a:r>
              <a:rPr lang="ru-RU" altLang="ru-RU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                                                            </a:t>
            </a:r>
            <a:r>
              <a:rPr lang="en-US" altLang="ru-RU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S</a:t>
            </a:r>
            <a:r>
              <a:rPr lang="ru-RU" altLang="ru-RU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en-US" altLang="ru-RU" sz="2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Kolacek</a:t>
            </a:r>
            <a:r>
              <a:rPr lang="en-US" altLang="ru-RU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, 2011</a:t>
            </a: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120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/>
            </a:pPr>
            <a:endParaRPr lang="ru-RU" altLang="ru-RU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="" xmlns:a16="http://schemas.microsoft.com/office/drawing/2014/main" id="{7FFC9D57-6866-4BE5-B8FA-818583C187E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476671"/>
            <a:ext cx="7704856" cy="792089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rtlCol="0">
            <a:noAutofit/>
          </a:bodyPr>
          <a:lstStyle/>
          <a:p>
            <a:pPr algn="ctr"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accent2"/>
                </a:solidFill>
              </a:rPr>
              <a:t>Распространенность </a:t>
            </a:r>
            <a:r>
              <a:rPr lang="ru-RU" altLang="ru-RU" sz="2400" b="1" dirty="0" smtClean="0">
                <a:solidFill>
                  <a:schemeClr val="accent2"/>
                </a:solidFill>
              </a:rPr>
              <a:t>НН </a:t>
            </a:r>
            <a:r>
              <a:rPr lang="ru-RU" altLang="ru-RU" sz="2400" b="1" dirty="0">
                <a:solidFill>
                  <a:schemeClr val="accent2"/>
                </a:solidFill>
              </a:rPr>
              <a:t>среди стационарных больных педиатрического профиля</a:t>
            </a:r>
          </a:p>
        </p:txBody>
      </p:sp>
      <p:graphicFrame>
        <p:nvGraphicFramePr>
          <p:cNvPr id="1001475" name="Group 3">
            <a:extLst>
              <a:ext uri="{FF2B5EF4-FFF2-40B4-BE49-F238E27FC236}">
                <a16:creationId xmlns="" xmlns:a16="http://schemas.microsoft.com/office/drawing/2014/main" id="{B762DCDA-959E-406D-9071-A3A544977F3B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3645657924"/>
              </p:ext>
            </p:extLst>
          </p:nvPr>
        </p:nvGraphicFramePr>
        <p:xfrm>
          <a:off x="539552" y="1412875"/>
          <a:ext cx="8064896" cy="5189700"/>
        </p:xfrm>
        <a:graphic>
          <a:graphicData uri="http://schemas.openxmlformats.org/drawingml/2006/table">
            <a:tbl>
              <a:tblPr/>
              <a:tblGrid>
                <a:gridCol w="80648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942905">
                <a:tc>
                  <a:txBody>
                    <a:bodyPr/>
                    <a:lstStyle/>
                    <a:p>
                      <a:pPr marL="457200" marR="0" lvl="1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None/>
                        <a:tabLst/>
                      </a:pPr>
                      <a:endParaRPr lang="ru-RU" sz="20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lvl="1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None/>
                        <a:tabLst/>
                      </a:pPr>
                      <a:r>
                        <a:rPr lang="ru-RU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20-40% детей, поступающих в стационары в Европейских странах, имеют недостаточность питания </a:t>
                      </a:r>
                      <a:r>
                        <a:rPr lang="en-US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(аналогично  – Россия, США и Канада)</a:t>
                      </a:r>
                      <a:endParaRPr kumimoji="0" lang="ru-RU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lvl="1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None/>
                        <a:tabLst/>
                      </a:pPr>
                      <a:r>
                        <a:rPr kumimoji="0" lang="ru-RU" sz="20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Обследовано 15.000 пациентов в 859 больницах в 26 европейских странах</a:t>
                      </a:r>
                    </a:p>
                  </a:txBody>
                  <a:tcPr marL="91437" marR="91437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35212">
                <a:tc>
                  <a:txBody>
                    <a:bodyPr/>
                    <a:lstStyle/>
                    <a:p>
                      <a:pPr marL="457200" marR="0" lvl="1" indent="0" algn="r" defTabSz="4572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None/>
                        <a:tabLst/>
                      </a:pPr>
                      <a:r>
                        <a:rPr kumimoji="0" lang="en-US" sz="1800" b="0" i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Gaudelus</a:t>
                      </a:r>
                      <a:r>
                        <a:rPr kumimoji="0" lang="en-US" sz="1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et al, 2000; Joosten et al, 2007; </a:t>
                      </a:r>
                      <a:endParaRPr kumimoji="0" lang="ru-RU" sz="1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457200" marR="0" lvl="1" indent="0" algn="r" defTabSz="4572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None/>
                        <a:tabLst/>
                      </a:pPr>
                      <a:r>
                        <a:rPr kumimoji="0" lang="en-US" sz="1800" b="0" i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Pawellek</a:t>
                      </a:r>
                      <a:r>
                        <a:rPr kumimoji="0" lang="en-US" sz="1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et al, 2008 </a:t>
                      </a:r>
                      <a:endParaRPr kumimoji="0" lang="ru-RU" sz="1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457200" marR="0" lvl="1" indent="0" algn="r" defTabSz="4572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None/>
                        <a:tabLst/>
                      </a:pPr>
                      <a:r>
                        <a:rPr kumimoji="0" lang="ru-RU" sz="1800" b="0" i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Тутельян</a:t>
                      </a:r>
                      <a:r>
                        <a:rPr kumimoji="0" lang="ru-RU" sz="1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В.А. с </a:t>
                      </a:r>
                      <a:r>
                        <a:rPr kumimoji="0" lang="ru-RU" sz="1800" b="0" i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соавт</a:t>
                      </a:r>
                      <a:r>
                        <a:rPr kumimoji="0" lang="ru-RU" sz="1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, НИИ питания РАМН</a:t>
                      </a:r>
                    </a:p>
                    <a:p>
                      <a:pPr marL="457200" marR="0" lvl="1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None/>
                        <a:tabLst/>
                      </a:pPr>
                      <a:r>
                        <a:rPr lang="ru-RU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</a:p>
                  </a:txBody>
                  <a:tcPr marL="91437" marR="91437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4019">
                <a:tc>
                  <a:txBody>
                    <a:bodyPr/>
                    <a:lstStyle/>
                    <a:p>
                      <a:pPr marL="457200" marR="0" lvl="1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None/>
                        <a:tabLst/>
                      </a:pPr>
                      <a:r>
                        <a:rPr lang="en-US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60-80% - это  пациенты онкологического профиля</a:t>
                      </a:r>
                    </a:p>
                    <a:p>
                      <a:pPr marL="457200" marR="0" lvl="1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None/>
                        <a:tabLst/>
                      </a:pPr>
                      <a:r>
                        <a:rPr lang="ru-RU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4</a:t>
                      </a:r>
                      <a:r>
                        <a:rPr lang="en-US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r>
                        <a:rPr lang="ru-RU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- врожденные или приобретенные поражения ЦНС</a:t>
                      </a:r>
                      <a:r>
                        <a:rPr lang="en-US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ru-RU" sz="2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4298">
                <a:tc>
                  <a:txBody>
                    <a:bodyPr/>
                    <a:lstStyle/>
                    <a:p>
                      <a:pPr marL="457200" marR="0" lvl="1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None/>
                        <a:tabLst/>
                      </a:pPr>
                      <a:r>
                        <a:rPr lang="en-US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33% - хронические системные заболевания</a:t>
                      </a:r>
                    </a:p>
                  </a:txBody>
                  <a:tcPr marL="91437" marR="91437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0011">
                <a:tc>
                  <a:txBody>
                    <a:bodyPr/>
                    <a:lstStyle/>
                    <a:p>
                      <a:pPr marL="457200" marR="0" lvl="1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None/>
                        <a:tabLst/>
                      </a:pPr>
                      <a:r>
                        <a:rPr lang="ru-RU" sz="20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</a:p>
                  </a:txBody>
                  <a:tcPr marL="91437" marR="91437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5760640" cy="64807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</a:rPr>
              <a:t>Распространенность </a:t>
            </a:r>
            <a:r>
              <a:rPr lang="ru-RU" sz="2400" b="1" dirty="0" smtClean="0">
                <a:solidFill>
                  <a:schemeClr val="accent2"/>
                </a:solidFill>
              </a:rPr>
              <a:t>НН </a:t>
            </a:r>
            <a:r>
              <a:rPr lang="ru-RU" sz="2400" b="1" dirty="0">
                <a:solidFill>
                  <a:schemeClr val="accent2"/>
                </a:solidFill>
              </a:rPr>
              <a:t>в </a:t>
            </a:r>
            <a:r>
              <a:rPr lang="ru-RU" sz="2400" b="1" dirty="0" err="1">
                <a:solidFill>
                  <a:schemeClr val="accent2"/>
                </a:solidFill>
              </a:rPr>
              <a:t>онкопедиатрии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99592" y="1196753"/>
            <a:ext cx="7920880" cy="2520279"/>
          </a:xfrm>
        </p:spPr>
        <p:txBody>
          <a:bodyPr>
            <a:normAutofit/>
          </a:bodyPr>
          <a:lstStyle/>
          <a:p>
            <a:r>
              <a:rPr lang="ru-RU" sz="1900" dirty="0"/>
              <a:t>До 46%</a:t>
            </a:r>
            <a:r>
              <a:rPr lang="en-US" sz="1900" dirty="0"/>
              <a:t> </a:t>
            </a:r>
            <a:r>
              <a:rPr lang="ru-RU" sz="1900" dirty="0"/>
              <a:t>детей с онкологическими заболеваниями имеют признаки </a:t>
            </a:r>
            <a:r>
              <a:rPr lang="ru-RU" sz="1900" dirty="0" err="1"/>
              <a:t>нутритивной</a:t>
            </a:r>
            <a:r>
              <a:rPr lang="ru-RU" sz="1900" dirty="0"/>
              <a:t> недостаточности (</a:t>
            </a:r>
            <a:r>
              <a:rPr lang="en-US" sz="1900" dirty="0" err="1"/>
              <a:t>Brinksma</a:t>
            </a:r>
            <a:r>
              <a:rPr lang="en-US" sz="1900" dirty="0"/>
              <a:t> et al, 2012)</a:t>
            </a:r>
            <a:endParaRPr lang="ru-RU" sz="1900" dirty="0"/>
          </a:p>
          <a:p>
            <a:r>
              <a:rPr lang="ru-RU" sz="1900" dirty="0"/>
              <a:t>Меньшая частота у пациентов с ОЛЛ (7-15%)</a:t>
            </a:r>
          </a:p>
          <a:p>
            <a:r>
              <a:rPr lang="ru-RU" sz="1900" dirty="0"/>
              <a:t>Гораздо более высокая частота у детей с солидными опухолями (30-50%)</a:t>
            </a:r>
          </a:p>
          <a:p>
            <a:r>
              <a:rPr lang="ru-RU" sz="1900" dirty="0"/>
              <a:t>Распространенность НН увеличивается в процессе терапии</a:t>
            </a:r>
          </a:p>
          <a:p>
            <a:endParaRPr lang="ru-RU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6984776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021288"/>
            <a:ext cx="4104456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403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5688632" cy="648072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  </a:t>
            </a:r>
            <a:r>
              <a:rPr lang="ru-RU" sz="2700" b="1" dirty="0"/>
              <a:t>Частота </a:t>
            </a:r>
            <a:r>
              <a:rPr lang="ru-RU" sz="2700" b="1" dirty="0" err="1"/>
              <a:t>нутритивной</a:t>
            </a:r>
            <a:r>
              <a:rPr lang="ru-RU" sz="2700" b="1" dirty="0"/>
              <a:t> недостаточности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0768"/>
            <a:ext cx="7128792" cy="478539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нашим данным</a:t>
            </a:r>
          </a:p>
          <a:p>
            <a:pPr>
              <a:lnSpc>
                <a:spcPct val="160000"/>
              </a:lnSpc>
            </a:pPr>
            <a:r>
              <a:rPr lang="ru-RU" sz="2400" b="1" i="1" dirty="0"/>
              <a:t>при поступлении в клинику</a:t>
            </a:r>
            <a:r>
              <a:rPr lang="ru-RU" sz="2400" dirty="0"/>
              <a:t>: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2200" dirty="0"/>
              <a:t>у детей с солидными опухолями:    тяжелая НН –  39,4%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2200" dirty="0"/>
              <a:t>				   умеренная НН – 12,1%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2200" dirty="0"/>
              <a:t>у детей с </a:t>
            </a:r>
            <a:r>
              <a:rPr lang="ru-RU" sz="2200" dirty="0" err="1"/>
              <a:t>гемобластозами</a:t>
            </a:r>
            <a:r>
              <a:rPr lang="ru-RU" sz="2200" dirty="0"/>
              <a:t>:                  тяжелая НН – 7,5%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2200" dirty="0"/>
              <a:t>                                                                    умеренная НН – 15,0%</a:t>
            </a:r>
          </a:p>
          <a:p>
            <a:pPr>
              <a:lnSpc>
                <a:spcPct val="160000"/>
              </a:lnSpc>
            </a:pPr>
            <a:r>
              <a:rPr lang="ru-RU" sz="2400" b="1" i="1" dirty="0"/>
              <a:t>на этапе специального лечения</a:t>
            </a:r>
            <a:r>
              <a:rPr lang="ru-RU" sz="2400" dirty="0"/>
              <a:t>: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2200" dirty="0"/>
              <a:t>более 70% пациентов, получающих ПХТ, и </a:t>
            </a:r>
            <a:r>
              <a:rPr lang="ru-RU" sz="2200" b="1" u="sng" dirty="0"/>
              <a:t>все</a:t>
            </a:r>
            <a:r>
              <a:rPr lang="ru-RU" sz="2200" dirty="0"/>
              <a:t> больные после ТГСК имеют </a:t>
            </a:r>
            <a:r>
              <a:rPr lang="ru-RU" sz="2200" dirty="0" err="1"/>
              <a:t>нутритивные</a:t>
            </a:r>
            <a:r>
              <a:rPr lang="ru-RU" sz="2200" dirty="0"/>
              <a:t> нарушения</a:t>
            </a:r>
          </a:p>
          <a:p>
            <a:pPr>
              <a:lnSpc>
                <a:spcPct val="160000"/>
              </a:lnSpc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0423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lim">
            <a:extLst>
              <a:ext uri="{FF2B5EF4-FFF2-40B4-BE49-F238E27FC236}">
                <a16:creationId xmlns="" xmlns:a16="http://schemas.microsoft.com/office/drawing/2014/main" id="{A0B0F0BF-D234-4FF2-93A2-B1B071A50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01969"/>
            <a:ext cx="1728192" cy="437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3091" name="Rectangle 3">
            <a:extLst>
              <a:ext uri="{FF2B5EF4-FFF2-40B4-BE49-F238E27FC236}">
                <a16:creationId xmlns="" xmlns:a16="http://schemas.microsoft.com/office/drawing/2014/main" id="{6E6915AF-8F55-4760-84BE-903E8F3500F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115616" y="260648"/>
            <a:ext cx="7272808" cy="81022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400" b="1" dirty="0"/>
              <a:t>НН пациента в </a:t>
            </a:r>
            <a:r>
              <a:rPr lang="ru-RU" sz="2400" b="1" dirty="0" err="1"/>
              <a:t>онкопедиатрическом</a:t>
            </a:r>
            <a:r>
              <a:rPr lang="ru-RU" sz="2400" b="1" dirty="0"/>
              <a:t> стационаре это:</a:t>
            </a:r>
          </a:p>
        </p:txBody>
      </p:sp>
      <p:sp>
        <p:nvSpPr>
          <p:cNvPr id="1113092" name="Rectangle 4">
            <a:extLst>
              <a:ext uri="{FF2B5EF4-FFF2-40B4-BE49-F238E27FC236}">
                <a16:creationId xmlns="" xmlns:a16="http://schemas.microsoft.com/office/drawing/2014/main" id="{6717F750-BBF4-4718-B7F0-EE67BD358F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71800" y="1412776"/>
            <a:ext cx="5040560" cy="4464496"/>
          </a:xfrm>
        </p:spPr>
        <p:txBody>
          <a:bodyPr>
            <a:normAutofit lnSpcReduction="10000"/>
          </a:bodyPr>
          <a:lstStyle/>
          <a:p>
            <a:pPr marL="144066" indent="-144066">
              <a:lnSpc>
                <a:spcPct val="80000"/>
              </a:lnSpc>
              <a:buClr>
                <a:schemeClr val="tx1"/>
              </a:buClr>
              <a:defRPr/>
            </a:pPr>
            <a:r>
              <a:rPr lang="ru-RU" sz="2200" dirty="0"/>
              <a:t> снижение эффективности медицинской помощи (    восприимчивость опухолевых клеток к лучевым и химическим </a:t>
            </a:r>
            <a:r>
              <a:rPr lang="ru-RU" sz="2200" dirty="0" smtClean="0"/>
              <a:t>воздействиям)</a:t>
            </a:r>
          </a:p>
          <a:p>
            <a:pPr marL="144066" indent="-144066">
              <a:lnSpc>
                <a:spcPct val="80000"/>
              </a:lnSpc>
              <a:buClr>
                <a:schemeClr val="tx1"/>
              </a:buClr>
              <a:defRPr/>
            </a:pPr>
            <a:r>
              <a:rPr lang="ru-RU" sz="2200" dirty="0" smtClean="0"/>
              <a:t>угроза </a:t>
            </a:r>
            <a:r>
              <a:rPr lang="ru-RU" sz="2200" dirty="0"/>
              <a:t>развития различных осложнений</a:t>
            </a:r>
          </a:p>
          <a:p>
            <a:pPr marL="144066" indent="-144066">
              <a:lnSpc>
                <a:spcPct val="80000"/>
              </a:lnSpc>
              <a:buClr>
                <a:schemeClr val="tx1"/>
              </a:buClr>
              <a:defRPr/>
            </a:pPr>
            <a:r>
              <a:rPr lang="ru-RU" sz="2200" dirty="0"/>
              <a:t>более медленное выздоровление</a:t>
            </a:r>
          </a:p>
          <a:p>
            <a:pPr marL="144066" indent="-144066">
              <a:lnSpc>
                <a:spcPct val="80000"/>
              </a:lnSpc>
              <a:buClr>
                <a:schemeClr val="tx1"/>
              </a:buClr>
              <a:defRPr/>
            </a:pPr>
            <a:r>
              <a:rPr lang="ru-RU" sz="2200" dirty="0"/>
              <a:t>более длительное пребывание в стационаре</a:t>
            </a:r>
          </a:p>
          <a:p>
            <a:pPr marL="144066" indent="-144066">
              <a:lnSpc>
                <a:spcPct val="80000"/>
              </a:lnSpc>
              <a:buClr>
                <a:schemeClr val="tx1"/>
              </a:buClr>
              <a:defRPr/>
            </a:pPr>
            <a:r>
              <a:rPr lang="ru-RU" sz="2200" dirty="0"/>
              <a:t>более высокие расходы на лечение</a:t>
            </a:r>
          </a:p>
          <a:p>
            <a:pPr marL="144066" indent="-144066">
              <a:lnSpc>
                <a:spcPct val="80000"/>
              </a:lnSpc>
              <a:buClr>
                <a:schemeClr val="tx1"/>
              </a:buClr>
              <a:defRPr/>
            </a:pPr>
            <a:r>
              <a:rPr lang="ru-RU" sz="2200" dirty="0"/>
              <a:t>более высокая </a:t>
            </a:r>
            <a:r>
              <a:rPr lang="ru-RU" sz="2200" dirty="0" smtClean="0"/>
              <a:t>летальность</a:t>
            </a:r>
            <a:endParaRPr lang="ru-RU" sz="2200" dirty="0"/>
          </a:p>
          <a:p>
            <a:pPr marL="144066" indent="-144066">
              <a:lnSpc>
                <a:spcPct val="80000"/>
              </a:lnSpc>
              <a:buClr>
                <a:schemeClr val="tx1"/>
              </a:buClr>
              <a:defRPr/>
            </a:pPr>
            <a:r>
              <a:rPr lang="ru-RU" sz="2200" dirty="0" smtClean="0"/>
              <a:t>низкое </a:t>
            </a:r>
            <a:r>
              <a:rPr lang="ru-RU" sz="2200" dirty="0"/>
              <a:t>качество жизни</a:t>
            </a:r>
          </a:p>
          <a:p>
            <a:pPr marL="144066" indent="-144066">
              <a:lnSpc>
                <a:spcPct val="80000"/>
              </a:lnSpc>
              <a:buClr>
                <a:schemeClr val="tx1"/>
              </a:buClr>
              <a:defRPr/>
            </a:pPr>
            <a:r>
              <a:rPr lang="ru-RU" sz="2200" dirty="0"/>
              <a:t>нарушение роста и развития (когнитивные проблемы</a:t>
            </a:r>
            <a:r>
              <a:rPr lang="ru-RU" sz="2200" dirty="0" smtClean="0"/>
              <a:t>)</a:t>
            </a:r>
            <a:endParaRPr lang="ru-RU" sz="22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779912" y="2780928"/>
            <a:ext cx="0" cy="21602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8223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1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113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113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113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113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113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113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1130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3092" grpId="0" build="p"/>
    </p:bldLst>
  </p:timing>
</p:sld>
</file>

<file path=ppt/theme/theme1.xml><?xml version="1.0" encoding="utf-8"?>
<a:theme xmlns:a="http://schemas.openxmlformats.org/drawingml/2006/main" name="powerpointstore.com_37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powerpointstore.com_37</Template>
  <TotalTime>7914</TotalTime>
  <Words>2711</Words>
  <Application>Microsoft Office PowerPoint</Application>
  <PresentationFormat>Экран (4:3)</PresentationFormat>
  <Paragraphs>517</Paragraphs>
  <Slides>47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9" baseType="lpstr">
      <vt:lpstr>powerpointstore.com_37</vt:lpstr>
      <vt:lpstr>Диаграмма</vt:lpstr>
      <vt:lpstr> Организация питания в онкопедиатрическом стационаре и на амбулаторном этапе реабилитации      Опыт ФГБУ «НМИЦ ДГОИ имени Дмитрия Рогачева»          Врач-диетолог Коровина И.В. 2020 г.</vt:lpstr>
      <vt:lpstr>Современные аспекты питания (ВОЗ)</vt:lpstr>
      <vt:lpstr>Важность питания в детстве: </vt:lpstr>
      <vt:lpstr>«При любом заболевании лучше тому, кто хорошо питается. Плохо быть очень худым и истощенным»       Гиппократ</vt:lpstr>
      <vt:lpstr>Характеристика распространенности недостаточности питания в целом</vt:lpstr>
      <vt:lpstr>Распространенность НН среди стационарных больных педиатрического профиля</vt:lpstr>
      <vt:lpstr>Распространенность НН в онкопедиатрии</vt:lpstr>
      <vt:lpstr>  Частота нутритивной недостаточности</vt:lpstr>
      <vt:lpstr>НН пациента в онкопедиатрическом стационаре это:</vt:lpstr>
      <vt:lpstr>Нутритивный статус, длительность госпитализации и стоимость лечения</vt:lpstr>
      <vt:lpstr>Нутритивный статус и исходы заболевания</vt:lpstr>
      <vt:lpstr>Почему больные испытывают НН?  Ведь в стационаре их кормят?! </vt:lpstr>
      <vt:lpstr>Этиология госпитальной недостаточности питания   </vt:lpstr>
      <vt:lpstr>Слайд 14</vt:lpstr>
      <vt:lpstr>Слайд 15</vt:lpstr>
      <vt:lpstr>Нормативная документация, регламентирующая применение лечебного и клинического питания</vt:lpstr>
      <vt:lpstr>Пути оптимизации питания</vt:lpstr>
      <vt:lpstr> НМИЦ ДГОИ им. Дмитрия Рогачева </vt:lpstr>
      <vt:lpstr>Слайд 19</vt:lpstr>
      <vt:lpstr> НМИЦ  ДГОИ им. Дмитрия Рогачева </vt:lpstr>
      <vt:lpstr>Слайд 21</vt:lpstr>
      <vt:lpstr>    </vt:lpstr>
      <vt:lpstr>ВЫВОДЫ из собственного опыта. Анализ фактического питания.</vt:lpstr>
      <vt:lpstr>Если ребенок не получает адекватное питание естественным путем?</vt:lpstr>
      <vt:lpstr>Слайд 25</vt:lpstr>
      <vt:lpstr>Методы и этапы проведения НП</vt:lpstr>
      <vt:lpstr>Смесь это ….</vt:lpstr>
      <vt:lpstr>Выбор?</vt:lpstr>
      <vt:lpstr>Энтеральное питание vs                                              зондовый стол?</vt:lpstr>
      <vt:lpstr>Преимущества энтеральных смесей перед зондовым столом: </vt:lpstr>
      <vt:lpstr>          Специализированные продукты для детей старше 1 года (ЭНЕРГИЯ, ФОРТ, НЕФРО, ГЕПА  - для детей старше 3-х лет)</vt:lpstr>
      <vt:lpstr>Слайд 32</vt:lpstr>
      <vt:lpstr>Нутритивная поддержка в амбулаторных условиях</vt:lpstr>
      <vt:lpstr>Амбулаторный этап</vt:lpstr>
      <vt:lpstr>Слайд 35</vt:lpstr>
      <vt:lpstr>Слайд 36</vt:lpstr>
      <vt:lpstr>Слайд 37</vt:lpstr>
      <vt:lpstr>Слайд 38</vt:lpstr>
      <vt:lpstr>Слайд 39</vt:lpstr>
      <vt:lpstr>Слайд 40</vt:lpstr>
      <vt:lpstr>Если нутритивный статус не корригируется после выписки?</vt:lpstr>
      <vt:lpstr>Какую смесь назначать и в каком количестве?</vt:lpstr>
      <vt:lpstr>Примерный расчет смеси</vt:lpstr>
      <vt:lpstr>Слайд 44</vt:lpstr>
      <vt:lpstr>ФГБУ НМИЦ ДГОИ им. Дмитрия Рогачева </vt:lpstr>
      <vt:lpstr>Выводы</vt:lpstr>
      <vt:lpstr>Слайд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апрпа</dc:title>
  <dc:creator>Андрей</dc:creator>
  <cp:lastModifiedBy>Note</cp:lastModifiedBy>
  <cp:revision>586</cp:revision>
  <cp:lastPrinted>2015-10-28T12:14:02Z</cp:lastPrinted>
  <dcterms:created xsi:type="dcterms:W3CDTF">2015-09-26T19:56:24Z</dcterms:created>
  <dcterms:modified xsi:type="dcterms:W3CDTF">2020-04-23T08:49:15Z</dcterms:modified>
</cp:coreProperties>
</file>