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304" r:id="rId4"/>
    <p:sldId id="386" r:id="rId5"/>
    <p:sldId id="403" r:id="rId6"/>
    <p:sldId id="404" r:id="rId7"/>
    <p:sldId id="290" r:id="rId8"/>
    <p:sldId id="357" r:id="rId9"/>
    <p:sldId id="359" r:id="rId10"/>
    <p:sldId id="361" r:id="rId11"/>
    <p:sldId id="356" r:id="rId12"/>
    <p:sldId id="360" r:id="rId13"/>
    <p:sldId id="410" r:id="rId14"/>
    <p:sldId id="363" r:id="rId15"/>
    <p:sldId id="358" r:id="rId16"/>
    <p:sldId id="394" r:id="rId17"/>
    <p:sldId id="334" r:id="rId18"/>
    <p:sldId id="396" r:id="rId19"/>
    <p:sldId id="318" r:id="rId20"/>
    <p:sldId id="369" r:id="rId21"/>
    <p:sldId id="366" r:id="rId22"/>
    <p:sldId id="373" r:id="rId23"/>
    <p:sldId id="370" r:id="rId24"/>
    <p:sldId id="371" r:id="rId25"/>
    <p:sldId id="362" r:id="rId26"/>
    <p:sldId id="372" r:id="rId27"/>
    <p:sldId id="365" r:id="rId28"/>
    <p:sldId id="364" r:id="rId29"/>
    <p:sldId id="402" r:id="rId30"/>
    <p:sldId id="374" r:id="rId31"/>
    <p:sldId id="408" r:id="rId32"/>
    <p:sldId id="378" r:id="rId33"/>
    <p:sldId id="333" r:id="rId34"/>
    <p:sldId id="411" r:id="rId35"/>
    <p:sldId id="393" r:id="rId36"/>
    <p:sldId id="405" r:id="rId37"/>
    <p:sldId id="406" r:id="rId38"/>
    <p:sldId id="297" r:id="rId39"/>
  </p:sldIdLst>
  <p:sldSz cx="9001125" cy="55800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9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A7BF"/>
    <a:srgbClr val="2E7D96"/>
    <a:srgbClr val="286E84"/>
    <a:srgbClr val="E2F3F6"/>
    <a:srgbClr val="12414A"/>
    <a:srgbClr val="BCE2EA"/>
    <a:srgbClr val="C8E7EE"/>
    <a:srgbClr val="C2E5EC"/>
    <a:srgbClr val="C5E6ED"/>
    <a:srgbClr val="D9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8403" autoAdjust="0"/>
  </p:normalViewPr>
  <p:slideViewPr>
    <p:cSldViewPr>
      <p:cViewPr varScale="1">
        <p:scale>
          <a:sx n="90" d="100"/>
          <a:sy n="90" d="100"/>
        </p:scale>
        <p:origin x="1170" y="78"/>
      </p:cViewPr>
      <p:guideLst>
        <p:guide orient="horz" pos="3209"/>
        <p:guide pos="295"/>
        <p:guide orient="horz" pos="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086" y="1733437"/>
            <a:ext cx="7650956" cy="1196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0169" y="3162038"/>
            <a:ext cx="6300788" cy="14260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2086" y="210549"/>
            <a:ext cx="2072134" cy="44989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0997" y="210549"/>
            <a:ext cx="6071071" cy="44989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028" y="3585708"/>
            <a:ext cx="7650956" cy="11082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1028" y="2365069"/>
            <a:ext cx="7650956" cy="12206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0998" y="1229686"/>
            <a:ext cx="4070820" cy="3479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1837" y="1229686"/>
            <a:ext cx="4072384" cy="3479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3467"/>
            <a:ext cx="8101012" cy="93001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7" y="1249061"/>
            <a:ext cx="3977060" cy="5205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7" y="1769604"/>
            <a:ext cx="3977060" cy="32149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449" y="1249061"/>
            <a:ext cx="3978623" cy="5205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449" y="1769604"/>
            <a:ext cx="3978623" cy="32149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2169"/>
            <a:ext cx="2961308" cy="9455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19192" y="222174"/>
            <a:ext cx="5031879" cy="47624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0058" y="1167680"/>
            <a:ext cx="2961308" cy="3816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289" y="3906044"/>
            <a:ext cx="5400675" cy="46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4289" y="498590"/>
            <a:ext cx="5400675" cy="3348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4289" y="4367175"/>
            <a:ext cx="5400675" cy="6548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3467"/>
            <a:ext cx="8101012" cy="930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8" y="1302019"/>
            <a:ext cx="8101012" cy="3682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0058" y="5171893"/>
            <a:ext cx="2100262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975C-9F86-4684-BFBC-ACD4D06F090F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75386" y="5171893"/>
            <a:ext cx="2850356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0808" y="5171893"/>
            <a:ext cx="2100262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01850">
            <a:off x="6526276" y="2907064"/>
            <a:ext cx="1328783" cy="106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355679" y="928984"/>
            <a:ext cx="8105434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Права и льготы детей-инвалидов</a:t>
            </a:r>
          </a:p>
          <a:p>
            <a:pPr>
              <a:lnSpc>
                <a:spcPts val="3100"/>
              </a:lnSpc>
            </a:pP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и их </a:t>
            </a:r>
            <a:r>
              <a:rPr lang="ru-RU" sz="3000" b="1" dirty="0" smtClean="0">
                <a:solidFill>
                  <a:srgbClr val="286E84"/>
                </a:solidFill>
                <a:latin typeface="Georgia" pitchFamily="18" charset="0"/>
              </a:rPr>
              <a:t>законных </a:t>
            </a: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представителей</a:t>
            </a:r>
          </a:p>
        </p:txBody>
      </p:sp>
      <p:grpSp>
        <p:nvGrpSpPr>
          <p:cNvPr id="3" name="Группа 16"/>
          <p:cNvGrpSpPr/>
          <p:nvPr/>
        </p:nvGrpSpPr>
        <p:grpSpPr>
          <a:xfrm>
            <a:off x="468002" y="485711"/>
            <a:ext cx="8064896" cy="12255"/>
            <a:chOff x="540122" y="1764556"/>
            <a:chExt cx="8064896" cy="13444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540122" y="1764556"/>
              <a:ext cx="8064896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Прямоугольник 36"/>
          <p:cNvSpPr/>
          <p:nvPr/>
        </p:nvSpPr>
        <p:spPr>
          <a:xfrm>
            <a:off x="355678" y="2561544"/>
            <a:ext cx="725601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Анна Повалихина, 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600"/>
              </a:lnSpc>
            </a:pP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юрисконсульт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проекта «Помощь детям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»</a:t>
            </a:r>
            <a:b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Благотворительного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фонда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помощи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хосписам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«Вера»</a:t>
            </a:r>
          </a:p>
        </p:txBody>
      </p:sp>
      <p:grpSp>
        <p:nvGrpSpPr>
          <p:cNvPr id="21" name="Группа 40"/>
          <p:cNvGrpSpPr/>
          <p:nvPr/>
        </p:nvGrpSpPr>
        <p:grpSpPr>
          <a:xfrm>
            <a:off x="5742238" y="4446261"/>
            <a:ext cx="2790881" cy="752523"/>
            <a:chOff x="4132554" y="-1458559"/>
            <a:chExt cx="4337096" cy="1169439"/>
          </a:xfrm>
        </p:grpSpPr>
        <p:pic>
          <p:nvPicPr>
            <p:cNvPr id="22" name="Рисунок 21" descr="BIG_logoVera_green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03443" y="-1458559"/>
              <a:ext cx="1666207" cy="1169439"/>
            </a:xfrm>
            <a:prstGeom prst="rect">
              <a:avLst/>
            </a:prstGeom>
          </p:spPr>
        </p:pic>
        <p:pic>
          <p:nvPicPr>
            <p:cNvPr id="23" name="Рисунок 22" descr="ЖнвОЖ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2554" y="-1150714"/>
              <a:ext cx="2436604" cy="633582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3" y="4452161"/>
            <a:ext cx="2011414" cy="602603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960258">
            <a:off x="5138889" y="3794341"/>
            <a:ext cx="574838" cy="73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Ежемесячная компенсационная выплата (ЕКВ) по уходу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28326"/>
            <a:ext cx="8319392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- назначается одному неработающему трудоспособному лицу </a:t>
            </a:r>
            <a:r>
              <a:rPr lang="ru-RU" sz="1600" dirty="0">
                <a:latin typeface="Georgia" pitchFamily="18" charset="0"/>
              </a:rPr>
              <a:t>в отношении каждого ребенка-инвалида или инвалида с детства I группы к установленной пенсии по инвалидности на период осуществления ухода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Выплачивается в размере: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а) родителю, усыновителю, опекуну или попечителю- </a:t>
            </a:r>
            <a:r>
              <a:rPr lang="ru-RU" sz="1600" dirty="0" smtClean="0">
                <a:latin typeface="Georgia" pitchFamily="18" charset="0"/>
              </a:rPr>
              <a:t>10000 </a:t>
            </a:r>
            <a:r>
              <a:rPr lang="ru-RU" sz="1600" dirty="0">
                <a:latin typeface="Georgia" pitchFamily="18" charset="0"/>
              </a:rPr>
              <a:t>руб</a:t>
            </a:r>
            <a:r>
              <a:rPr lang="ru-RU" sz="1600" dirty="0" smtClean="0">
                <a:latin typeface="Georgia" pitchFamily="18" charset="0"/>
              </a:rPr>
              <a:t>.;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б) другим лицам - в размере 1200 рублей.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2000" b="1" dirty="0">
                <a:solidFill>
                  <a:srgbClr val="286E84"/>
                </a:solidFill>
                <a:latin typeface="Georgia" pitchFamily="18" charset="0"/>
              </a:rPr>
              <a:t>ВАЖНО! </a:t>
            </a:r>
            <a:r>
              <a:rPr lang="ru-RU" sz="1600" dirty="0">
                <a:latin typeface="Georgia" pitchFamily="18" charset="0"/>
              </a:rPr>
              <a:t>В случае прекращения ухода, выхода на работу или начала осуществления иной деятельности, подлежащей включению в страховой стаж, назначения пенсии, пособия по безработице гражданин, осуществляющий уход, обязан самостоятельно в течение 5 дней известить об этом ПФР, чтобы своевременно прекратить осуществление </a:t>
            </a:r>
            <a:r>
              <a:rPr lang="ru-RU" sz="1600" dirty="0" smtClean="0">
                <a:latin typeface="Georgia" pitchFamily="18" charset="0"/>
              </a:rPr>
              <a:t>выплаты</a:t>
            </a:r>
            <a:r>
              <a:rPr lang="ru-RU" sz="1600" dirty="0">
                <a:latin typeface="Georgia" pitchFamily="18" charset="0"/>
              </a:rPr>
              <a:t>. </a:t>
            </a:r>
            <a:r>
              <a:rPr lang="ru-RU" sz="1600" dirty="0" smtClean="0">
                <a:latin typeface="Georgia" pitchFamily="18" charset="0"/>
              </a:rPr>
              <a:t>В </a:t>
            </a:r>
            <a:r>
              <a:rPr lang="ru-RU" sz="1600" dirty="0">
                <a:latin typeface="Georgia" pitchFamily="18" charset="0"/>
              </a:rPr>
              <a:t>противном случае гражданину придется вернуть в ПФР неправомерно полученные денежные средства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0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Ежемесячная денежная выплата (ЕДВ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).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322430"/>
            <a:ext cx="80884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У</a:t>
            </a:r>
            <a:r>
              <a:rPr lang="ru-RU" sz="1600" dirty="0" smtClean="0">
                <a:latin typeface="Georgia" pitchFamily="18" charset="0"/>
              </a:rPr>
              <a:t>станавливается территориальным </a:t>
            </a:r>
            <a:r>
              <a:rPr lang="ru-RU" sz="1600" dirty="0">
                <a:latin typeface="Georgia" pitchFamily="18" charset="0"/>
              </a:rPr>
              <a:t>органы ПФ РФ по месту </a:t>
            </a:r>
            <a:r>
              <a:rPr lang="ru-RU" sz="1600" dirty="0" smtClean="0">
                <a:latin typeface="Georgia" pitchFamily="18" charset="0"/>
              </a:rPr>
              <a:t>проживания.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ЕДВ ежегодно индексируется.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Размер с 01.02.2020 года </a:t>
            </a:r>
            <a:r>
              <a:rPr lang="ru-RU" sz="1600" dirty="0" smtClean="0">
                <a:latin typeface="Georgia" pitchFamily="18" charset="0"/>
              </a:rPr>
              <a:t>(при полном отказе от НСУ) детям-инвалидам —2782 </a:t>
            </a:r>
            <a:r>
              <a:rPr lang="ru-RU" sz="1600" dirty="0">
                <a:latin typeface="Georgia" pitchFamily="18" charset="0"/>
              </a:rPr>
              <a:t>руб. 67 </a:t>
            </a:r>
            <a:r>
              <a:rPr lang="ru-RU" sz="1600" dirty="0" smtClean="0">
                <a:latin typeface="Georgia" pitchFamily="18" charset="0"/>
              </a:rPr>
              <a:t>коп.</a:t>
            </a: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Часть суммы ЕДВ может направляться на финансирование предоставления инвалиду набора социальных услуг (НСУ</a:t>
            </a:r>
            <a:r>
              <a:rPr lang="ru-RU" sz="1600" dirty="0" smtClean="0">
                <a:latin typeface="Georgia" pitchFamily="18" charset="0"/>
              </a:rPr>
              <a:t>), что </a:t>
            </a:r>
            <a:r>
              <a:rPr lang="ru-RU" sz="1600" dirty="0" smtClean="0">
                <a:latin typeface="Georgia" pitchFamily="18" charset="0"/>
              </a:rPr>
              <a:t>с </a:t>
            </a:r>
            <a:r>
              <a:rPr lang="ru-RU" sz="1600" dirty="0">
                <a:latin typeface="Georgia" pitchFamily="18" charset="0"/>
              </a:rPr>
              <a:t>1.02.2020 года составляет 1155,06 рублей,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в </a:t>
            </a:r>
            <a:r>
              <a:rPr lang="ru-RU" sz="1600" dirty="0">
                <a:latin typeface="Georgia" pitchFamily="18" charset="0"/>
              </a:rPr>
              <a:t>том </a:t>
            </a:r>
            <a:r>
              <a:rPr lang="ru-RU" sz="1600" dirty="0" smtClean="0">
                <a:latin typeface="Georgia" pitchFamily="18" charset="0"/>
              </a:rPr>
              <a:t>числе стоимость </a:t>
            </a:r>
            <a:r>
              <a:rPr lang="ru-RU" sz="1600" dirty="0">
                <a:latin typeface="Georgia" pitchFamily="18" charset="0"/>
              </a:rPr>
              <a:t>предоставления </a:t>
            </a:r>
            <a:r>
              <a:rPr lang="ru-RU" sz="1600" dirty="0" smtClean="0">
                <a:latin typeface="Georgia" pitchFamily="18" charset="0"/>
              </a:rPr>
              <a:t>услуг: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- лекарственного </a:t>
            </a:r>
            <a:r>
              <a:rPr lang="ru-RU" sz="1600" dirty="0">
                <a:latin typeface="Georgia" pitchFamily="18" charset="0"/>
              </a:rPr>
              <a:t>обеспечения- 889,66 руб. ;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- санаторно-курортного </a:t>
            </a:r>
            <a:r>
              <a:rPr lang="ru-RU" sz="1600" dirty="0">
                <a:latin typeface="Georgia" pitchFamily="18" charset="0"/>
              </a:rPr>
              <a:t>лечения-  137,63 руб. ;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 smtClean="0">
                <a:latin typeface="Georgia" pitchFamily="18" charset="0"/>
              </a:rPr>
              <a:t>- проезд </a:t>
            </a:r>
            <a:r>
              <a:rPr lang="ru-RU" sz="1600" dirty="0">
                <a:latin typeface="Georgia" pitchFamily="18" charset="0"/>
              </a:rPr>
              <a:t>в пригородном железнодорожном транспорте, а также в междугородном транспорте к месту лечения и </a:t>
            </a:r>
            <a:r>
              <a:rPr lang="ru-RU" sz="1600" dirty="0">
                <a:latin typeface="Georgia" pitchFamily="18" charset="0"/>
              </a:rPr>
              <a:t>обратно- 127,77 руб</a:t>
            </a:r>
            <a:r>
              <a:rPr lang="ru-RU" sz="1600" dirty="0" smtClean="0">
                <a:latin typeface="Georgia" pitchFamily="18" charset="0"/>
              </a:rPr>
              <a:t>. 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70004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250618" flipV="1">
            <a:off x="8000999" y="4405479"/>
            <a:ext cx="660369" cy="86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490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Набор социальных 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66537" y="981363"/>
            <a:ext cx="839140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Н</a:t>
            </a:r>
            <a:r>
              <a:rPr lang="ru-RU" sz="1600" dirty="0" smtClean="0">
                <a:latin typeface="Georgia" pitchFamily="18" charset="0"/>
              </a:rPr>
              <a:t>азначается </a:t>
            </a:r>
            <a:r>
              <a:rPr lang="ru-RU" sz="1600" dirty="0">
                <a:latin typeface="Georgia" pitchFamily="18" charset="0"/>
              </a:rPr>
              <a:t>одновременно с </a:t>
            </a:r>
            <a:r>
              <a:rPr lang="ru-RU" sz="1600" dirty="0" smtClean="0">
                <a:latin typeface="Georgia" pitchFamily="18" charset="0"/>
              </a:rPr>
              <a:t>ЕДВ.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НСУ дает получателям право на: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1) обеспечение 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лекарственными препаратами </a:t>
            </a:r>
            <a:r>
              <a:rPr lang="ru-RU" sz="1600" dirty="0">
                <a:latin typeface="Georgia" pitchFamily="18" charset="0"/>
              </a:rPr>
              <a:t>(перечень жизненно необходимых и важнейших лекарственных препаратов для медицинского </a:t>
            </a:r>
            <a:r>
              <a:rPr lang="ru-RU" sz="1600" dirty="0" smtClean="0">
                <a:latin typeface="Georgia" pitchFamily="18" charset="0"/>
              </a:rPr>
              <a:t>применения – ЖНВЛП) 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специализированными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продуктами лечебного питания</a:t>
            </a:r>
            <a:r>
              <a:rPr lang="ru-RU" sz="1600" dirty="0">
                <a:latin typeface="Georgia" pitchFamily="18" charset="0"/>
              </a:rPr>
              <a:t> для </a:t>
            </a:r>
            <a:r>
              <a:rPr lang="ru-RU" sz="1600" dirty="0">
                <a:latin typeface="Georgia" pitchFamily="18" charset="0"/>
              </a:rPr>
              <a:t>детей-инвалидов </a:t>
            </a:r>
            <a:r>
              <a:rPr lang="ru-RU" sz="1600" dirty="0" smtClean="0">
                <a:latin typeface="Georgia" pitchFamily="18" charset="0"/>
              </a:rPr>
              <a:t>(перечень </a:t>
            </a:r>
            <a:r>
              <a:rPr lang="ru-RU" sz="1600" dirty="0">
                <a:latin typeface="Georgia" pitchFamily="18" charset="0"/>
              </a:rPr>
              <a:t>специализированных продуктов лечебного питания для </a:t>
            </a:r>
            <a:r>
              <a:rPr lang="ru-RU" sz="1600" dirty="0" smtClean="0">
                <a:latin typeface="Georgia" pitchFamily="18" charset="0"/>
              </a:rPr>
              <a:t>детей-инвалидов),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медицинскими изделиями </a:t>
            </a:r>
            <a:r>
              <a:rPr lang="ru-RU" sz="1600" dirty="0" smtClean="0">
                <a:latin typeface="Georgia" pitchFamily="18" charset="0"/>
              </a:rPr>
              <a:t>(перечень </a:t>
            </a:r>
            <a:r>
              <a:rPr lang="ru-RU" sz="1600" dirty="0">
                <a:latin typeface="Georgia" pitchFamily="18" charset="0"/>
              </a:rPr>
              <a:t>медицинских изделий, отпускаемых по рецептам на медицинские изделия при предоставлении набора социальных </a:t>
            </a:r>
            <a:r>
              <a:rPr lang="ru-RU" sz="1600" dirty="0" smtClean="0">
                <a:latin typeface="Georgia" pitchFamily="18" charset="0"/>
              </a:rPr>
              <a:t>услуг);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2) предоставление при наличии медицинских показаний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путевки на санаторно-курортное лечение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3)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бесплатный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проезд</a:t>
            </a:r>
            <a:r>
              <a:rPr lang="ru-RU" sz="1600" dirty="0">
                <a:latin typeface="Georgia" pitchFamily="18" charset="0"/>
              </a:rPr>
              <a:t> на пригородном железнодорожном транспорте, а также на междугородном транспорте к месту лечения и </a:t>
            </a:r>
            <a:r>
              <a:rPr lang="ru-RU" sz="1600" dirty="0" smtClean="0">
                <a:latin typeface="Georgia" pitchFamily="18" charset="0"/>
              </a:rPr>
              <a:t>обратно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 smtClean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9002" y="148770"/>
            <a:ext cx="1071937" cy="769002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81660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85585" y="5324953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084558" y="238721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918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2700406" y="837921"/>
            <a:ext cx="3752900" cy="828668"/>
            <a:chOff x="3246691" y="1091236"/>
            <a:chExt cx="3431818" cy="660207"/>
          </a:xfrm>
        </p:grpSpPr>
        <p:pic>
          <p:nvPicPr>
            <p:cNvPr id="23" name="Рисунок 22" descr="str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700000">
              <a:off x="6174840" y="1238288"/>
              <a:ext cx="650721" cy="356617"/>
            </a:xfrm>
            <a:prstGeom prst="rect">
              <a:avLst/>
            </a:prstGeom>
          </p:spPr>
        </p:pic>
        <p:pic>
          <p:nvPicPr>
            <p:cNvPr id="24" name="Рисунок 23" descr="str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8077584">
              <a:off x="3099639" y="1247774"/>
              <a:ext cx="650721" cy="356617"/>
            </a:xfrm>
            <a:prstGeom prst="rect">
              <a:avLst/>
            </a:prstGeom>
          </p:spPr>
        </p:pic>
      </p:grpSp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2211847" y="2681224"/>
            <a:ext cx="470314" cy="312826"/>
          </a:xfrm>
          <a:prstGeom prst="rect">
            <a:avLst/>
          </a:prstGeom>
        </p:spPr>
      </p:pic>
      <p:pic>
        <p:nvPicPr>
          <p:cNvPr id="18" name="Рисунок 17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405586" y="2661247"/>
            <a:ext cx="470314" cy="312826"/>
          </a:xfrm>
          <a:prstGeom prst="rect">
            <a:avLst/>
          </a:prstGeom>
        </p:spPr>
      </p:pic>
      <p:sp>
        <p:nvSpPr>
          <p:cNvPr id="4" name="CustomShape 2"/>
          <p:cNvSpPr/>
          <p:nvPr/>
        </p:nvSpPr>
        <p:spPr>
          <a:xfrm>
            <a:off x="682759" y="1589255"/>
            <a:ext cx="3528490" cy="94833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За счет федерального бюджета </a:t>
            </a:r>
            <a:endParaRPr lang="ru-RU" sz="22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4958104" y="1589255"/>
            <a:ext cx="3365278" cy="94833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За счет бюджета субъекта РФ</a:t>
            </a:r>
            <a:endParaRPr lang="ru-RU" sz="22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3804" y="3139154"/>
            <a:ext cx="31697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700" b="1" dirty="0">
                <a:solidFill>
                  <a:srgbClr val="12414A"/>
                </a:solidFill>
                <a:latin typeface="Georgia" pitchFamily="18" charset="0"/>
              </a:rPr>
              <a:t>Распоряжение Правительства </a:t>
            </a:r>
            <a:r>
              <a:rPr lang="ru-RU" sz="1700" b="1" dirty="0" smtClean="0">
                <a:solidFill>
                  <a:srgbClr val="12414A"/>
                </a:solidFill>
                <a:latin typeface="Georgia" pitchFamily="18" charset="0"/>
              </a:rPr>
              <a:t>РФ от </a:t>
            </a:r>
            <a:r>
              <a:rPr lang="ru-RU" sz="1700" b="1" dirty="0">
                <a:solidFill>
                  <a:srgbClr val="12414A"/>
                </a:solidFill>
                <a:latin typeface="Georgia" pitchFamily="18" charset="0"/>
              </a:rPr>
              <a:t>12 октября 2019 г. </a:t>
            </a:r>
            <a:r>
              <a:rPr lang="ru-RU" sz="1700" b="1" dirty="0" smtClean="0">
                <a:solidFill>
                  <a:srgbClr val="12414A"/>
                </a:solidFill>
                <a:latin typeface="Georgia" pitchFamily="18" charset="0"/>
              </a:rPr>
              <a:t>N 2406-р</a:t>
            </a:r>
          </a:p>
          <a:p>
            <a:pPr>
              <a:lnSpc>
                <a:spcPts val="1800"/>
              </a:lnSpc>
            </a:pPr>
            <a:r>
              <a:rPr lang="ru-RU" sz="1700" b="1" dirty="0" smtClean="0">
                <a:solidFill>
                  <a:srgbClr val="12414A"/>
                </a:solidFill>
                <a:latin typeface="Georgia" pitchFamily="18" charset="0"/>
              </a:rPr>
              <a:t>(перечень </a:t>
            </a:r>
            <a:r>
              <a:rPr lang="ru-RU" sz="1700" b="1" dirty="0">
                <a:solidFill>
                  <a:srgbClr val="12414A"/>
                </a:solidFill>
                <a:latin typeface="Georgia" pitchFamily="18" charset="0"/>
              </a:rPr>
              <a:t>ЖНВЛП и перечень</a:t>
            </a:r>
          </a:p>
          <a:p>
            <a:pPr>
              <a:lnSpc>
                <a:spcPts val="1800"/>
              </a:lnSpc>
            </a:pPr>
            <a:r>
              <a:rPr lang="ru-RU" sz="1700" b="1" dirty="0">
                <a:solidFill>
                  <a:srgbClr val="12414A"/>
                </a:solidFill>
                <a:latin typeface="Georgia" pitchFamily="18" charset="0"/>
              </a:rPr>
              <a:t>«</a:t>
            </a:r>
            <a:r>
              <a:rPr lang="ru-RU" sz="1700" b="1" dirty="0" err="1">
                <a:solidFill>
                  <a:srgbClr val="12414A"/>
                </a:solidFill>
                <a:latin typeface="Georgia" pitchFamily="18" charset="0"/>
              </a:rPr>
              <a:t>высокозатратных</a:t>
            </a:r>
            <a:r>
              <a:rPr lang="ru-RU" sz="1700" b="1" dirty="0">
                <a:solidFill>
                  <a:srgbClr val="12414A"/>
                </a:solidFill>
                <a:latin typeface="Georgia" pitchFamily="18" charset="0"/>
              </a:rPr>
              <a:t> нозологий</a:t>
            </a:r>
            <a:r>
              <a:rPr lang="ru-RU" sz="1700" b="1" dirty="0" smtClean="0">
                <a:solidFill>
                  <a:srgbClr val="12414A"/>
                </a:solidFill>
                <a:latin typeface="Georgia" pitchFamily="18" charset="0"/>
              </a:rPr>
              <a:t>»)</a:t>
            </a:r>
            <a:endParaRPr lang="ru-RU" sz="1700" b="1" dirty="0">
              <a:solidFill>
                <a:srgbClr val="12414A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endParaRPr lang="ru-RU" sz="1700" b="1" dirty="0">
              <a:solidFill>
                <a:srgbClr val="12414A"/>
              </a:solidFill>
              <a:latin typeface="Georgia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40236" y="917771"/>
            <a:ext cx="8064896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stomShape 1"/>
          <p:cNvSpPr/>
          <p:nvPr/>
        </p:nvSpPr>
        <p:spPr>
          <a:xfrm>
            <a:off x="684032" y="363431"/>
            <a:ext cx="7639350" cy="4113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spAutoFit/>
          </a:bodyPr>
          <a:lstStyle/>
          <a:p>
            <a:pPr algn="ctr">
              <a:lnSpc>
                <a:spcPts val="2900"/>
              </a:lnSpc>
              <a:spcAft>
                <a:spcPts val="1329"/>
              </a:spcAft>
            </a:pPr>
            <a:r>
              <a:rPr lang="ru-RU" sz="2200" b="1" dirty="0">
                <a:solidFill>
                  <a:srgbClr val="286E84"/>
                </a:solidFill>
                <a:latin typeface="Georgia" pitchFamily="18" charset="0"/>
              </a:rPr>
              <a:t>Лекарственное </a:t>
            </a:r>
            <a:r>
              <a:rPr lang="ru-RU" sz="2200" b="1" dirty="0" smtClean="0">
                <a:solidFill>
                  <a:srgbClr val="286E84"/>
                </a:solidFill>
                <a:latin typeface="Georgia" pitchFamily="18" charset="0"/>
              </a:rPr>
              <a:t>обеспечение детей-инвалидов</a:t>
            </a:r>
            <a:endParaRPr lang="ru-RU" sz="22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 flipV="1">
            <a:off x="469401" y="5310380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0107" y="3145684"/>
            <a:ext cx="316971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700" b="1" dirty="0">
                <a:solidFill>
                  <a:srgbClr val="12414A"/>
                </a:solidFill>
                <a:latin typeface="Georgia" pitchFamily="18" charset="0"/>
              </a:rPr>
              <a:t>Постановление Правительства РФ от 30 июля 1994 г. N 890 </a:t>
            </a:r>
            <a:endParaRPr lang="ru-RU" sz="1700" b="1" dirty="0">
              <a:solidFill>
                <a:srgbClr val="12414A"/>
              </a:solidFill>
              <a:latin typeface="Georgia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 rot="7130602" flipV="1">
            <a:off x="7281897" y="4168579"/>
            <a:ext cx="1226881" cy="1156427"/>
            <a:chOff x="3777751" y="4190376"/>
            <a:chExt cx="730463" cy="708354"/>
          </a:xfrm>
        </p:grpSpPr>
        <p:pic>
          <p:nvPicPr>
            <p:cNvPr id="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18113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Обеспечение техническими средствами реабилитации (ТСР)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65861"/>
            <a:ext cx="839140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ТСР, предусмотренные ИПРА инвалида, могут предоставляться инвалидам за счет средств</a:t>
            </a:r>
            <a:r>
              <a:rPr lang="ru-RU" sz="1600" dirty="0">
                <a:latin typeface="Georgia" pitchFamily="18" charset="0"/>
              </a:rPr>
              <a:t>:</a:t>
            </a:r>
          </a:p>
          <a:p>
            <a:pPr marL="253296" lvl="0" indent="-252499">
              <a:spcAft>
                <a:spcPts val="600"/>
              </a:spcAft>
              <a:buClr>
                <a:srgbClr val="000000"/>
              </a:buClr>
              <a:buFont typeface="Arial"/>
              <a:buChar char="•"/>
            </a:pPr>
            <a:r>
              <a:rPr lang="ru-RU" sz="1600" dirty="0">
                <a:latin typeface="Georgia" pitchFamily="18" charset="0"/>
              </a:rPr>
              <a:t>федерального бюджета (федеральный перечень ТСР)</a:t>
            </a:r>
          </a:p>
          <a:p>
            <a:pPr marL="253296" lvl="0" indent="-252499">
              <a:spcAft>
                <a:spcPts val="600"/>
              </a:spcAft>
              <a:buClr>
                <a:srgbClr val="000000"/>
              </a:buClr>
              <a:buFont typeface="Arial"/>
              <a:buChar char="•"/>
            </a:pPr>
            <a:r>
              <a:rPr lang="ru-RU" sz="1600" dirty="0">
                <a:latin typeface="Georgia" pitchFamily="18" charset="0"/>
              </a:rPr>
              <a:t>бюджета </a:t>
            </a:r>
            <a:r>
              <a:rPr lang="ru-RU" sz="1600" dirty="0">
                <a:latin typeface="Georgia" pitchFamily="18" charset="0"/>
              </a:rPr>
              <a:t>субъекта РФ (региональные перечни ТСР</a:t>
            </a:r>
            <a:r>
              <a:rPr lang="ru-RU" sz="1600" dirty="0">
                <a:latin typeface="Georgia" pitchFamily="18" charset="0"/>
              </a:rPr>
              <a:t>),</a:t>
            </a:r>
            <a:endParaRPr lang="ru-RU" sz="1600" dirty="0">
              <a:latin typeface="Georgia" pitchFamily="18" charset="0"/>
            </a:endParaRPr>
          </a:p>
          <a:p>
            <a:pPr marL="253296" lvl="0" indent="-252499">
              <a:buClr>
                <a:srgbClr val="000000"/>
              </a:buClr>
              <a:buFont typeface="Arial"/>
              <a:buChar char="•"/>
            </a:pPr>
            <a:r>
              <a:rPr lang="ru-RU" sz="1600" dirty="0">
                <a:latin typeface="Georgia" pitchFamily="18" charset="0"/>
              </a:rPr>
              <a:t>материнского капитала </a:t>
            </a:r>
            <a:r>
              <a:rPr lang="ru-RU" sz="1600" dirty="0" smtClean="0">
                <a:latin typeface="Georgia" pitchFamily="18" charset="0"/>
              </a:rPr>
              <a:t>(перечень </a:t>
            </a:r>
            <a:r>
              <a:rPr lang="ru-RU" sz="1600" dirty="0">
                <a:latin typeface="Georgia" pitchFamily="18" charset="0"/>
              </a:rPr>
              <a:t>товаров и услуг, предназначенных для социальной адаптации и интеграции в общество </a:t>
            </a:r>
            <a:r>
              <a:rPr lang="ru-RU" sz="1600" dirty="0" smtClean="0">
                <a:latin typeface="Georgia" pitchFamily="18" charset="0"/>
              </a:rPr>
              <a:t>детей-инвалидов.</a:t>
            </a:r>
            <a:endParaRPr lang="ru-RU" sz="1600" dirty="0">
              <a:latin typeface="Georgia" pitchFamily="18" charset="0"/>
            </a:endParaRPr>
          </a:p>
          <a:p>
            <a:pPr marL="253296" lvl="0" indent="-252499">
              <a:buClr>
                <a:srgbClr val="000000"/>
              </a:buClr>
              <a:buFont typeface="Arial"/>
              <a:buChar char="•"/>
            </a:pP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1619937" y="3870627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Группа 9"/>
          <p:cNvGrpSpPr/>
          <p:nvPr/>
        </p:nvGrpSpPr>
        <p:grpSpPr>
          <a:xfrm rot="7130602" flipV="1">
            <a:off x="7116904" y="3918967"/>
            <a:ext cx="1226881" cy="1156427"/>
            <a:chOff x="3777751" y="4190376"/>
            <a:chExt cx="730463" cy="708354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78159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Компенсация за самостоятельно приобретенные ТСР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21841"/>
            <a:ext cx="849718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В</a:t>
            </a:r>
            <a:r>
              <a:rPr lang="ru-RU" sz="1600" dirty="0" smtClean="0">
                <a:latin typeface="Georgia" pitchFamily="18" charset="0"/>
              </a:rPr>
              <a:t>ыплачивается, </a:t>
            </a:r>
            <a:r>
              <a:rPr lang="ru-RU" sz="1600" dirty="0">
                <a:latin typeface="Georgia" pitchFamily="18" charset="0"/>
              </a:rPr>
              <a:t>если предусмотренные ИПРА ТСР или услуга не могут быть предоставлены инвалиду либо если инвалид приобрел ТСР или оплатил услугу за собственный счет.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Порядок </a:t>
            </a:r>
            <a:r>
              <a:rPr lang="ru-RU" sz="1600" dirty="0">
                <a:latin typeface="Georgia" pitchFamily="18" charset="0"/>
              </a:rPr>
              <a:t>выплаты </a:t>
            </a:r>
            <a:r>
              <a:rPr lang="ru-RU" sz="1600" dirty="0" smtClean="0">
                <a:latin typeface="Georgia" pitchFamily="18" charset="0"/>
              </a:rPr>
              <a:t>определен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Приказом Минздравсоцразвития РФ от 31.01.2011 N 57н </a:t>
            </a:r>
            <a:endParaRPr lang="ru-RU" sz="1600" b="1" dirty="0" smtClean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утверждении Порядка выплаты компенсации за самостоятельно приобретенное инвалидом техническое средство реабилитации и (или) оказанную услугу, включая порядок определения ее размера и порядок информирования граждан о размере указанной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компенсации».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99678" y="264360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077842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1758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665" y="277171"/>
            <a:ext cx="7095222" cy="82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Компенсации законным представителям </a:t>
            </a:r>
            <a:r>
              <a:rPr lang="ru-RU" sz="2000" b="1" dirty="0">
                <a:solidFill>
                  <a:srgbClr val="286E84"/>
                </a:solidFill>
                <a:latin typeface="Georgia" pitchFamily="18" charset="0"/>
              </a:rPr>
              <a:t>детей, обучающихся на </a:t>
            </a: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дому.</a:t>
            </a: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endParaRPr lang="ru-RU" sz="20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371353"/>
            <a:ext cx="84634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Определение конкретных видов затрат законных представителей </a:t>
            </a:r>
            <a:r>
              <a:rPr lang="ru-RU" sz="1600" dirty="0">
                <a:latin typeface="Georgia" pitchFamily="18" charset="0"/>
              </a:rPr>
              <a:t>детей-инвалидов в части организации обучения по основным общеобразовательным программам на дому </a:t>
            </a:r>
            <a:r>
              <a:rPr lang="ru-RU" sz="1600" dirty="0" smtClean="0">
                <a:latin typeface="Georgia" pitchFamily="18" charset="0"/>
              </a:rPr>
              <a:t>относится </a:t>
            </a:r>
            <a:r>
              <a:rPr lang="ru-RU" sz="1600" dirty="0">
                <a:latin typeface="Georgia" pitchFamily="18" charset="0"/>
              </a:rPr>
              <a:t>к исключительной компетенции субъектов Российской Федерации.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Размеры указанной компенсации являются расходными обязательствами субъектов Российской Федерации.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Дети-инвалиды</a:t>
            </a:r>
            <a:r>
              <a:rPr lang="ru-RU" sz="1600" dirty="0">
                <a:latin typeface="Georgia" pitchFamily="18" charset="0"/>
              </a:rPr>
              <a:t>, обучающиеся на дому, имеют право на компенсацию за бесплатное питание в образовательных учреждениях – либо в виде продуктовых наборов, либо в денежном </a:t>
            </a:r>
            <a:r>
              <a:rPr lang="ru-RU" sz="1600" dirty="0" smtClean="0">
                <a:latin typeface="Georgia" pitchFamily="18" charset="0"/>
              </a:rPr>
              <a:t>эквиваленте.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Часть 7 статьи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79 Федерального закона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«Об образовании в Российской Федерации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Письмо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Министерства образования и науки РФ от 14 января 2016 г. N 07-81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"Об осуществлении выплат компенсации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законным представителям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детей, обучающихся на дому". </a:t>
            </a: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53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67033" y="244264"/>
            <a:ext cx="7095222" cy="836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Компенсация уплаченной страховой премии по договору ОСАГО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67033" y="1381591"/>
            <a:ext cx="8391402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И</a:t>
            </a:r>
            <a:r>
              <a:rPr lang="ru-RU" sz="1600" dirty="0" smtClean="0">
                <a:latin typeface="Georgia" pitchFamily="18" charset="0"/>
              </a:rPr>
              <a:t>нвалидам </a:t>
            </a:r>
            <a:r>
              <a:rPr lang="ru-RU" sz="1600" dirty="0">
                <a:latin typeface="Georgia" pitchFamily="18" charset="0"/>
              </a:rPr>
              <a:t>(в том числе детям-инвалидам), имеющим транспортные средства в соответствии с медицинскими показаниями, или их законным представителям предоставляется компенсация в размере 50 % от уплаченной ими страховой премии по договору обязательного страхования.</a:t>
            </a: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татья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17 Федерального закона от 25 апреля 2002 года N40-ФЗ </a:t>
            </a:r>
            <a:endParaRPr lang="ru-RU" sz="1600" b="1" dirty="0" smtClean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Об обязательном страховании гражданской ответственности владельцев транспортных средств»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Постановлением Конституционного суда РФ от 27 июня 2017 года подтверждена невозможность отказа в выплате данной компенсации законному представителю ребенка-инвалида, если автомобиль не находится в собственности самого ребенка-инвалида.</a:t>
            </a: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69400" y="1106693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510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67033" y="244264"/>
            <a:ext cx="7095222" cy="836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Компенсация уплаченной страховой премии по договору ОСАГО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67033" y="1493851"/>
            <a:ext cx="83914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Условия выплаты компенсации: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медицинские показания о необходимости предоставления транспортного средства ребенку-инвалиду должны быть внесены в </a:t>
            </a:r>
            <a:r>
              <a:rPr lang="ru-RU" sz="1600" dirty="0" smtClean="0">
                <a:latin typeface="Georgia" pitchFamily="18" charset="0"/>
              </a:rPr>
              <a:t>ИПРА;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законный представитель должен быть владельцем транспортного </a:t>
            </a:r>
            <a:r>
              <a:rPr lang="ru-RU" sz="1600" dirty="0" smtClean="0">
                <a:latin typeface="Georgia" pitchFamily="18" charset="0"/>
              </a:rPr>
              <a:t>средства;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законный представитель должен быть плательщиком по </a:t>
            </a:r>
            <a:r>
              <a:rPr lang="ru-RU" sz="1600" dirty="0" smtClean="0">
                <a:latin typeface="Georgia" pitchFamily="18" charset="0"/>
              </a:rPr>
              <a:t>договору;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кроме законного представителя ребенка транспортным средством может пользоваться (быть вписанными в страховой полис ОСАГО) в дополнение не более чем 2 других </a:t>
            </a:r>
            <a:r>
              <a:rPr lang="ru-RU" sz="1600" dirty="0" smtClean="0">
                <a:latin typeface="Georgia" pitchFamily="18" charset="0"/>
              </a:rPr>
              <a:t>водителя.</a:t>
            </a:r>
            <a:endParaRPr lang="ru-RU" sz="1600" dirty="0" smtClean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69400" y="1106693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666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30329" y="216977"/>
            <a:ext cx="748883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600" b="1" dirty="0">
                <a:solidFill>
                  <a:srgbClr val="286E84"/>
                </a:solidFill>
                <a:latin typeface="Georgia" pitchFamily="18" charset="0"/>
              </a:rPr>
              <a:t>Улучшение жилищных условий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9757" y="1016857"/>
            <a:ext cx="8415017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Инвалиды и семьи, имеющие детей-инвалидов, обеспечиваются жилыми помещениями в случае признания их нуждающимися в улучшении жилищных условий.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Федеральный закон от 24 ноября 1995 г.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N 181-ФЗ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социальной защите инвалидов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Семьи с детьми-инвалидами обеспечиваются жильем вне очереди, только если заболевание входит в Перечень тяжелых форм хронических заболеваний, при которых невозможно совместное проживание граждан в одной </a:t>
            </a:r>
            <a:r>
              <a:rPr lang="ru-RU" sz="1600" dirty="0" smtClean="0">
                <a:latin typeface="Georgia" pitchFamily="18" charset="0"/>
              </a:rPr>
              <a:t>квартире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Приказ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от 29 ноября 2012 г. N 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987н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Инвалидам может быть предоставлено жилое помещение по договору социального найма общей площадью, превышающей норму предоставления на одного человека (но не более чем в два раза), при условии, если они страдают тяжелыми формами хронических заболеваний, </a:t>
            </a:r>
            <a:r>
              <a:rPr lang="ru-RU" sz="1600" dirty="0" smtClean="0">
                <a:latin typeface="Georgia" pitchFamily="18" charset="0"/>
              </a:rPr>
              <a:t>предусмотренных П</a:t>
            </a:r>
            <a:r>
              <a:rPr lang="ru-RU" sz="1600" dirty="0" smtClean="0">
                <a:latin typeface="Georgia" pitchFamily="18" charset="0"/>
              </a:rPr>
              <a:t>еречнем</a:t>
            </a:r>
            <a:r>
              <a:rPr lang="ru-RU" sz="1600" dirty="0">
                <a:latin typeface="Georgia" pitchFamily="18" charset="0"/>
              </a:rPr>
              <a:t>, </a:t>
            </a:r>
            <a:r>
              <a:rPr lang="ru-RU" sz="1600" dirty="0" smtClean="0">
                <a:latin typeface="Georgia" pitchFamily="18" charset="0"/>
              </a:rPr>
              <a:t>утвержденным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Приказом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от 30 ноября 2012 г. N 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991н.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20" name="Группа 16"/>
          <p:cNvGrpSpPr/>
          <p:nvPr/>
        </p:nvGrpSpPr>
        <p:grpSpPr>
          <a:xfrm>
            <a:off x="330329" y="740119"/>
            <a:ext cx="8135731" cy="12255"/>
            <a:chOff x="540122" y="1764556"/>
            <a:chExt cx="8135731" cy="134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9160" y="152727"/>
            <a:ext cx="929991" cy="59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05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40"/>
          <p:cNvGrpSpPr/>
          <p:nvPr/>
        </p:nvGrpSpPr>
        <p:grpSpPr>
          <a:xfrm>
            <a:off x="5742238" y="4446261"/>
            <a:ext cx="2790881" cy="752523"/>
            <a:chOff x="4132554" y="-1458559"/>
            <a:chExt cx="4337096" cy="1169439"/>
          </a:xfrm>
        </p:grpSpPr>
        <p:pic>
          <p:nvPicPr>
            <p:cNvPr id="41" name="Рисунок 40" descr="BIG_logoVera_green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03443" y="-1458559"/>
              <a:ext cx="1666207" cy="1169439"/>
            </a:xfrm>
            <a:prstGeom prst="rect">
              <a:avLst/>
            </a:prstGeom>
          </p:spPr>
        </p:pic>
        <p:pic>
          <p:nvPicPr>
            <p:cNvPr id="42" name="Рисунок 41" descr="ЖнвОЖ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32554" y="-1150714"/>
              <a:ext cx="2436604" cy="633582"/>
            </a:xfrm>
            <a:prstGeom prst="rect">
              <a:avLst/>
            </a:prstGeom>
          </p:spPr>
        </p:pic>
      </p:grpSp>
      <p:sp>
        <p:nvSpPr>
          <p:cNvPr id="32" name="CustomShape 1"/>
          <p:cNvSpPr/>
          <p:nvPr/>
        </p:nvSpPr>
        <p:spPr>
          <a:xfrm>
            <a:off x="384096" y="892881"/>
            <a:ext cx="8106594" cy="32156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Портал</a:t>
            </a:r>
            <a:r>
              <a:rPr lang="ru-RU" sz="3000" dirty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3000" dirty="0" smtClean="0">
                <a:solidFill>
                  <a:srgbClr val="286E84"/>
                </a:solidFill>
                <a:latin typeface="Georgia" pitchFamily="18" charset="0"/>
              </a:rPr>
              <a:t>«</a:t>
            </a: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Про паллиатив</a:t>
            </a:r>
            <a:r>
              <a:rPr lang="ru-RU" sz="3000" dirty="0">
                <a:solidFill>
                  <a:srgbClr val="286E84"/>
                </a:solidFill>
                <a:latin typeface="Georgia" pitchFamily="18" charset="0"/>
              </a:rPr>
              <a:t>»</a:t>
            </a:r>
          </a:p>
          <a:p>
            <a:pPr>
              <a:lnSpc>
                <a:spcPct val="100000"/>
              </a:lnSpc>
            </a:pPr>
            <a:endParaRPr lang="ru-RU" sz="1772" dirty="0">
              <a:latin typeface="Georgia" pitchFamily="18" charset="0"/>
            </a:endParaRPr>
          </a:p>
          <a:p>
            <a:pPr>
              <a:lnSpc>
                <a:spcPts val="2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информационный проект </a:t>
            </a:r>
          </a:p>
          <a:p>
            <a:pPr>
              <a:lnSpc>
                <a:spcPts val="2200"/>
              </a:lnSpc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благотворительного фонда помощи хосписам «Вера»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2200"/>
              </a:lnSpc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о паллиативной помощи</a:t>
            </a:r>
          </a:p>
          <a:p>
            <a:pPr>
              <a:lnSpc>
                <a:spcPts val="1600"/>
              </a:lnSpc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en-US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en-US" sz="1772" dirty="0" smtClean="0"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ru-RU" sz="1772" dirty="0">
              <a:latin typeface="Georgia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700" b="1" dirty="0" err="1">
                <a:solidFill>
                  <a:srgbClr val="286E84"/>
                </a:solidFill>
                <a:latin typeface="Georgia" pitchFamily="18" charset="0"/>
              </a:rPr>
              <a:t>www.pro-palliativ.ru</a:t>
            </a:r>
            <a:endParaRPr lang="ru-RU" sz="17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63687">
            <a:off x="6852240" y="2662300"/>
            <a:ext cx="1217379" cy="97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54768">
            <a:off x="5238419" y="3574848"/>
            <a:ext cx="574838" cy="73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6"/>
          <p:cNvGrpSpPr/>
          <p:nvPr/>
        </p:nvGrpSpPr>
        <p:grpSpPr>
          <a:xfrm>
            <a:off x="451349" y="488814"/>
            <a:ext cx="8135731" cy="12255"/>
            <a:chOff x="540122" y="1764556"/>
            <a:chExt cx="8135731" cy="134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/>
          <p:cNvGrpSpPr/>
          <p:nvPr/>
        </p:nvGrpSpPr>
        <p:grpSpPr>
          <a:xfrm>
            <a:off x="469401" y="5238371"/>
            <a:ext cx="8135731" cy="0"/>
            <a:chOff x="469401" y="5310380"/>
            <a:chExt cx="8135731" cy="0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469401" y="5310380"/>
              <a:ext cx="8064896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5724732" y="5310380"/>
              <a:ext cx="2880400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446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11177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Право на первоочередное получение земельных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участков</a:t>
            </a:r>
            <a:endParaRPr lang="ru-RU" sz="24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209140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Инвалидам и семьям, имеющим в своем составе инвалидов, предоставляется право на первоочередное получение земельных участков для индивидуального жилищного строительства, ведения подсобного хозяйства и садоводства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17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Федерального закона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от 24 ноября 1995 г. N 181-ФЗ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социальной защите инвалидов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Первоочередной </a:t>
            </a:r>
            <a:r>
              <a:rPr lang="ru-RU" sz="1600" dirty="0">
                <a:latin typeface="Georgia" pitchFamily="18" charset="0"/>
              </a:rPr>
              <a:t>порядок предоставления земельных участков предполагает право выкупа без торгов, а не бесплатно.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Бесплатно </a:t>
            </a:r>
            <a:r>
              <a:rPr lang="ru-RU" sz="1600" dirty="0">
                <a:latin typeface="Georgia" pitchFamily="18" charset="0"/>
              </a:rPr>
              <a:t>земельные участки  предоставляются только состоящим на учете в качестве нуждающихся в улучшении жилищных </a:t>
            </a:r>
            <a:r>
              <a:rPr lang="ru-RU" sz="1600" dirty="0" smtClean="0">
                <a:latin typeface="Georgia" pitchFamily="18" charset="0"/>
              </a:rPr>
              <a:t>условий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7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36562" y="143899"/>
            <a:ext cx="7095222" cy="836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000" b="1" dirty="0">
                <a:solidFill>
                  <a:srgbClr val="286E84"/>
                </a:solidFill>
                <a:latin typeface="Georgia" pitchFamily="18" charset="0"/>
              </a:rPr>
              <a:t>Компенсация расходов на оплату </a:t>
            </a: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жилых</a:t>
            </a:r>
          </a:p>
          <a:p>
            <a:pPr>
              <a:lnSpc>
                <a:spcPts val="3000"/>
              </a:lnSpc>
            </a:pP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помещений </a:t>
            </a:r>
            <a:r>
              <a:rPr lang="ru-RU" sz="2000" b="1" dirty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коммунальных </a:t>
            </a:r>
            <a:r>
              <a:rPr lang="ru-RU" sz="2000" b="1" dirty="0">
                <a:solidFill>
                  <a:srgbClr val="286E84"/>
                </a:solidFill>
                <a:latin typeface="Georgia" pitchFamily="18" charset="0"/>
              </a:rPr>
              <a:t>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4990" y="1133801"/>
            <a:ext cx="8250141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Предоставляется инвалидам и семьям, имеющим детей-инвалидов в размере 50 %: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платы за наем и платы за содержание жилого </a:t>
            </a:r>
            <a:r>
              <a:rPr lang="ru-RU" sz="1600" dirty="0" smtClean="0">
                <a:latin typeface="Georgia" pitchFamily="18" charset="0"/>
              </a:rPr>
              <a:t>помещения;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платы за холодную воду, горячую воду, электрическую энергию, тепловую энергию, потребляемые при содержании общего имущества в многоквартирном доме, а также за отведение сточных вод в целях содержания общего имущества в многоквартирном доме независимо от вида жилищного фонда;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платы за коммунальные услуги, рассчитанной исходя из объема потребляемых коммунальных услуг, определенного по показаниям приборов учета, но не более нормативов потребления, утверждаемых в установленном законодательством РФ;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оплаты стоимости топлива, приобретаемого в пределах норм, установленных для продажи населению, и транспортных услуг для доставки этого топлива - при проживании в домах, не имеющих центрального отопления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В субъектах РФ могут устанавливаться дополнительные меры социальной поддержки </a:t>
            </a:r>
            <a:r>
              <a:rPr lang="ru-RU" sz="1600" dirty="0" smtClean="0">
                <a:latin typeface="Georgia" pitchFamily="18" charset="0"/>
              </a:rPr>
              <a:t>инвалидов по оплате услуг ЖКХ.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992" y="225623"/>
            <a:ext cx="1159545" cy="774113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4991" y="987481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3457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18253" y="247900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Компенсация расходов на уплату взноса на капитальный ремонт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51349" y="1303453"/>
            <a:ext cx="808842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Инвалидам I и II групп, детям-инвалидам, гражданам, имеющим детей-инвалидов, предоставляется компенсация расходов на уплату взноса на капитальный ремонт общего имущества в многоквартирном доме, но не более 50 % указанного взноса, рассчитанного исходя из минимального размера взноса на капитальный ремонт на один квадратный метр общей площади жилого помещения в месяц, установленного нормативным правовым актом субъекта РФ, и размера регионального стандарта нормативной площади жилого помещения, используемой для расчета субсидий на оплату жилого помещения и коммунальных услуг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 smtClean="0">
                <a:latin typeface="Georgia" pitchFamily="18" charset="0"/>
              </a:rPr>
              <a:t>Узнать</a:t>
            </a:r>
            <a:r>
              <a:rPr lang="ru-RU" sz="1600" dirty="0">
                <a:latin typeface="Georgia" pitchFamily="18" charset="0"/>
              </a:rPr>
              <a:t>, какие льготы и субсидии существуют в вашем регионе, можно на сайте ГИС ЖКХ, в разделе «Компенсации расходов на оплату жилых помещений и коммунальных услуг отдельным категориям </a:t>
            </a:r>
            <a:r>
              <a:rPr lang="ru-RU" sz="1600" dirty="0" smtClean="0">
                <a:latin typeface="Georgia" pitchFamily="18" charset="0"/>
              </a:rPr>
              <a:t>граждан.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33235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10981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835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11177"/>
            <a:ext cx="7095222" cy="836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Трудовые льготы законных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представителей ребенка-инвалида</a:t>
            </a:r>
            <a:endParaRPr lang="ru-RU" sz="24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2091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1. Неполное рабочее время- работодатель обязан устанавливать неполное рабочее время по просьбе одного из родителей, опекуна, попечителя ребенка-инвалида в возрасте до 18 лет </a:t>
            </a:r>
            <a:r>
              <a:rPr lang="ru-RU" sz="1600" dirty="0" smtClean="0">
                <a:latin typeface="Georgia" pitchFamily="18" charset="0"/>
              </a:rPr>
              <a:t>(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.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93 ТК РФ</a:t>
            </a:r>
            <a:r>
              <a:rPr lang="ru-RU" sz="1600" dirty="0">
                <a:latin typeface="Georgia" pitchFamily="18" charset="0"/>
              </a:rPr>
              <a:t>).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2. 4 дополнительных оплачиваемых выходных дня в месяц предоставляются по письменному заявлению одному из родителей, опекуну, попечителю для ухода за ребенком-инвалидом. Эти дни могут быть использованы одним из указанных лиц либо разделены ими между собой по их усмотрению (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ст. 262 ТК РФ</a:t>
            </a:r>
            <a:r>
              <a:rPr lang="ru-RU" sz="1600" dirty="0">
                <a:latin typeface="Georgia" pitchFamily="18" charset="0"/>
              </a:rPr>
              <a:t>).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3. Одному из родителей (опекуну, попечителю, приемному родителю), воспитывающему ребенка-инвалида в возрасте до восемнадцати лет, ежегодный оплачиваемый отпуск предоставляется по его желанию в удобное для него </a:t>
            </a:r>
            <a:r>
              <a:rPr lang="ru-RU" sz="1600" dirty="0" smtClean="0">
                <a:latin typeface="Georgia" pitchFamily="18" charset="0"/>
              </a:rPr>
              <a:t>время (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ст. 262.1 ТК РФ</a:t>
            </a:r>
            <a:r>
              <a:rPr lang="ru-RU" sz="1600" dirty="0" smtClean="0">
                <a:latin typeface="Georgia" pitchFamily="18" charset="0"/>
              </a:rPr>
              <a:t>).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4.  Направление </a:t>
            </a:r>
            <a:r>
              <a:rPr lang="ru-RU" sz="1600" dirty="0">
                <a:latin typeface="Georgia" pitchFamily="18" charset="0"/>
              </a:rPr>
              <a:t>в служебные командировки, привлечение к сверхурочной работе, работе в ночное время, выходные и нерабочие праздничные дни работников, имеющих детей-инвалидов, допускаются только с их письменного согласия (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ст. 259 ТК РФ</a:t>
            </a:r>
            <a:r>
              <a:rPr lang="ru-RU" sz="1600" dirty="0" smtClean="0">
                <a:latin typeface="Georgia" pitchFamily="18" charset="0"/>
              </a:rPr>
              <a:t>).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453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41497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Гарантии при расторжении трудового договора родителям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детей-инвалидов</a:t>
            </a:r>
            <a:endParaRPr lang="ru-RU" sz="24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Р</a:t>
            </a:r>
            <a:r>
              <a:rPr lang="ru-RU" sz="1600" dirty="0" smtClean="0">
                <a:latin typeface="Georgia" pitchFamily="18" charset="0"/>
              </a:rPr>
              <a:t>асторжение </a:t>
            </a:r>
            <a:r>
              <a:rPr lang="ru-RU" sz="1600" dirty="0">
                <a:latin typeface="Georgia" pitchFamily="18" charset="0"/>
              </a:rPr>
              <a:t>трудового договора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•   с одинокой матерью, воспитывающей ребенка-инвалида в возрасте до 18 лет,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•   с другим лицом, воспитывающим ребенка-инвалида без матери,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•   с родителем (иным законным представителем ребенка), являющимся единственным кормильцем ребенка-инвалида в возрасте до 18 лет, если другой родитель (иной законный представитель ребенка) не состоит в трудовых отношениях,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по инициативе работодателя не допускается </a:t>
            </a:r>
            <a:r>
              <a:rPr lang="ru-RU" sz="1600" dirty="0" smtClean="0">
                <a:latin typeface="Georgia" pitchFamily="18" charset="0"/>
              </a:rPr>
              <a:t>за </a:t>
            </a:r>
            <a:r>
              <a:rPr lang="ru-RU" sz="1600" dirty="0">
                <a:latin typeface="Georgia" pitchFamily="18" charset="0"/>
              </a:rPr>
              <a:t>исключением увольнения по основаниям, указанным в ст. 261 ТК РФ.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261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Трудового кодекса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РФ.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293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36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Пособие по временной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нетрудоспособности (больничный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лист)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03107"/>
            <a:ext cx="83914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В</a:t>
            </a:r>
            <a:r>
              <a:rPr lang="ru-RU" sz="1600" dirty="0" smtClean="0">
                <a:latin typeface="Georgia" pitchFamily="18" charset="0"/>
              </a:rPr>
              <a:t>ыплачивается </a:t>
            </a:r>
            <a:r>
              <a:rPr lang="ru-RU" sz="1600" dirty="0">
                <a:latin typeface="Georgia" pitchFamily="18" charset="0"/>
              </a:rPr>
              <a:t>застрахованному лицу (члену семьи) в случае ухода за больным ребенком-инвалидом в возрасте до 18 </a:t>
            </a:r>
            <a:r>
              <a:rPr lang="ru-RU" sz="1600" dirty="0" smtClean="0">
                <a:latin typeface="Georgia" pitchFamily="18" charset="0"/>
              </a:rPr>
              <a:t>лет за </a:t>
            </a:r>
            <a:r>
              <a:rPr lang="ru-RU" sz="1600" dirty="0">
                <a:latin typeface="Georgia" pitchFamily="18" charset="0"/>
              </a:rPr>
              <a:t>весь </a:t>
            </a:r>
            <a:r>
              <a:rPr lang="ru-RU" sz="1600" dirty="0" smtClean="0">
                <a:latin typeface="Georgia" pitchFamily="18" charset="0"/>
              </a:rPr>
              <a:t>период: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лечения ребенка в </a:t>
            </a:r>
            <a:r>
              <a:rPr lang="ru-RU" sz="1600" dirty="0">
                <a:latin typeface="Georgia" pitchFamily="18" charset="0"/>
              </a:rPr>
              <a:t>амбулаторных условиях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совместного </a:t>
            </a:r>
            <a:r>
              <a:rPr lang="ru-RU" sz="1600" dirty="0">
                <a:latin typeface="Georgia" pitchFamily="18" charset="0"/>
              </a:rPr>
              <a:t>пребывания с ребенком в медицинской организации при оказании ему медицинской помощи в стационарных условиях,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но не более чем за 120 календарных дней в календарном году по всем случаям ухода за этим ребенком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Пункт 3 части 5 статьи 6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29.12.2006 N 255-ФЗ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«Об обязательном социальном страховании на случай временной нетрудоспособности и в связи с материнством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998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665" y="27717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Досрочное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назначение</a:t>
            </a:r>
          </a:p>
          <a:p>
            <a:pPr>
              <a:lnSpc>
                <a:spcPts val="30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страховой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пенсии по старости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Страховая пенсия по старости назначается ранее достижения возраста, установленного ФЗ при наличии величины ИПК в размере не менее 30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одному </a:t>
            </a:r>
            <a:r>
              <a:rPr lang="ru-RU" sz="1600" dirty="0">
                <a:latin typeface="Georgia" pitchFamily="18" charset="0"/>
              </a:rPr>
              <a:t>из родителей инвалида с детства, воспитавшему его до достижения им возраста 8 лет: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мужчинам, достигшим возраста 55 лет (если они имеют страховой стаж не менее 20 лет),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женщинам, достигшим возраста 50 лет (если они имеют страховой стаж не менее 15 лет).</a:t>
            </a: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Опекунам </a:t>
            </a:r>
            <a:r>
              <a:rPr lang="ru-RU" sz="1600" dirty="0">
                <a:latin typeface="Georgia" pitchFamily="18" charset="0"/>
              </a:rPr>
              <a:t>инвалидов с детства при тех же условиях- ранее на один год за каждые один год и шесть месяцев опеки, но не более чем на пять лет (если они имеют страховой стаж не менее 20 и 15 лет соответственно мужчины и </a:t>
            </a:r>
            <a:r>
              <a:rPr lang="ru-RU" sz="1600" dirty="0" smtClean="0">
                <a:latin typeface="Georgia" pitchFamily="18" charset="0"/>
              </a:rPr>
              <a:t>женщины).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Часть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1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статьи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 32 Федерального закона от 28 декабря 2013 г. N 400-ФЗ «О страховых пенсиях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99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40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Налоговый вычет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21841"/>
            <a:ext cx="849718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Налоговый вычет по налогу на доходы физических лиц - это возможность уменьшения налоговой базы налогоплательщика в установленных законом случаях.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Налоговый </a:t>
            </a:r>
            <a:r>
              <a:rPr lang="ru-RU" sz="1600" dirty="0">
                <a:latin typeface="Georgia" pitchFamily="18" charset="0"/>
              </a:rPr>
              <a:t>вычет за каждый месяц налогового периода распространяется на каждого ребенка в случае, если ребенок в возрасте до 18 лет является ребенком-инвалидом, или учащегося очной формы обучения, аспиранта, ординатора, интерна, студента в возрасте до 24 лет, если он является инвалидом I или II группы: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на родителя, супруга (супругу) родителя, усыновителя- в размере 12000 рублей;</a:t>
            </a:r>
          </a:p>
          <a:p>
            <a:pPr marL="285750" indent="-285750">
              <a:lnSpc>
                <a:spcPts val="18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на опекуна, попечителя, приемного родителя, супруга (супругу) приемного родителя- в размере 6000 рублей.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Пункт 4 части 1 статьи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218 Налогового Кодекса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РФ.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077842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0695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40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Налоговые льготы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349894"/>
            <a:ext cx="849718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Законодательством субъектов РФ могут вводиться льготы по уплате транспортного  налога, а органом местного самоуправления- земельного налога.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В ряде субъектов такие льготы установлены- от уплаты налога полностью или частично могут освобождаться инвалиды, дети-инвалиды, их родители или иные законные представители, иные категории граждан.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Но если налогоплательщиком является родитель, то в законе субъекта должно быть указано конкретно, что от уплаты освобождается родитель ребенка-инвалида. 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Добиться в своем регионе введения налоговых льгот вполне реально, для этого нужно направить обращения субъектам законодательной инициативы, имеющим право вносить на рассмотрение законопроекты (главе региона, депутатам и т.д.).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077842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9363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30076" y="231705"/>
            <a:ext cx="7095222" cy="452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Социальное обслуживание</a:t>
            </a:r>
            <a:endParaRPr lang="ru-RU" sz="24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0076" y="965111"/>
            <a:ext cx="8419076" cy="4054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Социальное обслуживание - деятельность по предоставлению социальных услуг </a:t>
            </a:r>
            <a:r>
              <a:rPr lang="ru-RU" sz="1600" dirty="0" smtClean="0">
                <a:latin typeface="Georgia" pitchFamily="18" charset="0"/>
              </a:rPr>
              <a:t>гражданам в следующих формах: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на </a:t>
            </a:r>
            <a:r>
              <a:rPr lang="ru-RU" sz="1600" dirty="0">
                <a:latin typeface="Georgia" pitchFamily="18" charset="0"/>
              </a:rPr>
              <a:t>дому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в полустационарной форме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в стационарной форме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Федеральный закон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от 28 декабря 2013 г. N 442-ФЗ «Об основах социального обслуживания граждан в Российской Федерации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».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К полномочиям </a:t>
            </a:r>
            <a:r>
              <a:rPr lang="ru-RU" sz="1600" dirty="0">
                <a:latin typeface="Georgia" pitchFamily="18" charset="0"/>
              </a:rPr>
              <a:t>органов государственной власти субъектов </a:t>
            </a:r>
            <a:r>
              <a:rPr lang="ru-RU" sz="1600" dirty="0" smtClean="0">
                <a:latin typeface="Georgia" pitchFamily="18" charset="0"/>
              </a:rPr>
              <a:t>РФ относится: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правовое регулирование и организация социального обслуживания в субъектах РФ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утверждение </a:t>
            </a:r>
            <a:r>
              <a:rPr lang="ru-RU" sz="1600" dirty="0" smtClean="0">
                <a:latin typeface="Georgia" pitchFamily="18" charset="0"/>
              </a:rPr>
              <a:t>перечня </a:t>
            </a:r>
            <a:r>
              <a:rPr lang="ru-RU" sz="1600" dirty="0">
                <a:latin typeface="Georgia" pitchFamily="18" charset="0"/>
              </a:rPr>
              <a:t>социальных услуг, предоставляемых поставщиками социальных услуг;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утверждение порядка предоставления социальных услуг поставщиками социальных </a:t>
            </a:r>
            <a:r>
              <a:rPr lang="ru-RU" sz="1600" dirty="0" smtClean="0">
                <a:latin typeface="Georgia" pitchFamily="18" charset="0"/>
              </a:rPr>
              <a:t>услуг</a:t>
            </a:r>
            <a:r>
              <a:rPr lang="ru-RU" sz="1600" dirty="0">
                <a:latin typeface="Georgia" pitchFamily="18" charset="0"/>
              </a:rPr>
              <a:t>.</a:t>
            </a: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8546" y="188795"/>
            <a:ext cx="1146586" cy="665608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30076" y="819467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55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794901">
            <a:off x="5633947" y="621753"/>
            <a:ext cx="404500" cy="51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970369">
            <a:off x="6043246" y="373845"/>
            <a:ext cx="265218" cy="39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371420" y="725376"/>
            <a:ext cx="748883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Рассмотрим вопросы: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51349" y="1687202"/>
            <a:ext cx="8088421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Какие </a:t>
            </a:r>
            <a:r>
              <a:rPr lang="ru-RU" sz="1600" dirty="0">
                <a:latin typeface="Georgia" pitchFamily="18" charset="0"/>
              </a:rPr>
              <a:t>права и льготы детей-инвалидов и их законных представителей гарантированы федеральным законодательством, а какие дополнительно устанавливаются на уровне </a:t>
            </a:r>
            <a:r>
              <a:rPr lang="ru-RU" sz="1600" dirty="0" smtClean="0">
                <a:latin typeface="Georgia" pitchFamily="18" charset="0"/>
              </a:rPr>
              <a:t>региона?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Каковы </a:t>
            </a:r>
            <a:r>
              <a:rPr lang="ru-RU" sz="1600" dirty="0">
                <a:latin typeface="Georgia" pitchFamily="18" charset="0"/>
              </a:rPr>
              <a:t>основные условия для получения данных мер социальной </a:t>
            </a:r>
            <a:r>
              <a:rPr lang="ru-RU" sz="1600" dirty="0" smtClean="0">
                <a:latin typeface="Georgia" pitchFamily="18" charset="0"/>
              </a:rPr>
              <a:t>поддержки?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Куда </a:t>
            </a:r>
            <a:r>
              <a:rPr lang="ru-RU" sz="1600" dirty="0">
                <a:latin typeface="Georgia" pitchFamily="18" charset="0"/>
              </a:rPr>
              <a:t>необходимо обращаться за их </a:t>
            </a:r>
            <a:r>
              <a:rPr lang="ru-RU" sz="1600" dirty="0" smtClean="0">
                <a:latin typeface="Georgia" pitchFamily="18" charset="0"/>
              </a:rPr>
              <a:t>получением?</a:t>
            </a:r>
            <a:endParaRPr lang="ru-RU" sz="1600" dirty="0">
              <a:latin typeface="Georgia" pitchFamily="18" charset="0"/>
            </a:endParaRP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Что </a:t>
            </a:r>
            <a:r>
              <a:rPr lang="ru-RU" sz="1600" dirty="0">
                <a:latin typeface="Georgia" pitchFamily="18" charset="0"/>
              </a:rPr>
              <a:t>делать в случае отказа в </a:t>
            </a:r>
            <a:r>
              <a:rPr lang="ru-RU" sz="1600" dirty="0" smtClean="0">
                <a:latin typeface="Georgia" pitchFamily="18" charset="0"/>
              </a:rPr>
              <a:t>реализации </a:t>
            </a:r>
            <a:r>
              <a:rPr lang="ru-RU" sz="1600" dirty="0">
                <a:latin typeface="Georgia" pitchFamily="18" charset="0"/>
              </a:rPr>
              <a:t>тех или иных прав и льгот</a:t>
            </a:r>
            <a:r>
              <a:rPr lang="ru-RU" sz="1600" dirty="0" smtClean="0">
                <a:latin typeface="Georgia" pitchFamily="18" charset="0"/>
              </a:rPr>
              <a:t>?</a:t>
            </a: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32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H="1" flipV="1">
            <a:off x="469401" y="5238370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322253">
            <a:off x="1917103" y="4180756"/>
            <a:ext cx="574838" cy="73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9706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321" y="162886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Обеспечение беспрепятственного доступа инвалидов к объектам социальной, инженерной и транспортной инфраструктур.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77321" y="1332746"/>
            <a:ext cx="83718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Georgia" pitchFamily="18" charset="0"/>
              </a:rPr>
              <a:t>Федеральные органы государственной власти,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Georgia" pitchFamily="18" charset="0"/>
              </a:rPr>
              <a:t>органы </a:t>
            </a:r>
            <a:r>
              <a:rPr lang="ru-RU" sz="1600" dirty="0">
                <a:latin typeface="Georgia" pitchFamily="18" charset="0"/>
              </a:rPr>
              <a:t>государственной власти субъектов РФ,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Georgia" pitchFamily="18" charset="0"/>
              </a:rPr>
              <a:t>органы </a:t>
            </a:r>
            <a:r>
              <a:rPr lang="ru-RU" sz="1600" dirty="0">
                <a:latin typeface="Georgia" pitchFamily="18" charset="0"/>
              </a:rPr>
              <a:t>местного самоуправления,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Georgia" pitchFamily="18" charset="0"/>
              </a:rPr>
              <a:t>организации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независимо </a:t>
            </a:r>
            <a:r>
              <a:rPr lang="ru-RU" sz="1600" dirty="0">
                <a:latin typeface="Georgia" pitchFamily="18" charset="0"/>
              </a:rPr>
              <a:t>от их организационно-правовых форм обеспечивают инвалидам :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условия для беспрепятственного доступа к объектам социальной, инженерной и транспортной инфраструктур (жилым, общественным и производственным зданиям, строениям и сооружениям, включая те, в которых расположены физкультурно-спортивные организации, организации культуры и другие организации), к местам отдыха и к предоставляемым в них услугам;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возможность самостоятельного передвижения по территории, на которой расположены объекты социальной, инженерной и транспортной инфраструктур, входа в такие объекты и выхода из них, посадки в транспортное средство и высадки из него, в том числе с использованием кресла-коляски; </a:t>
            </a:r>
            <a:endParaRPr lang="ru-RU" sz="1600" dirty="0" smtClean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1012" y="275675"/>
            <a:ext cx="1180733" cy="748986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41381" y="1092390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8450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48909" y="209938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Обеспечение беспрепятственного доступа инвалидов к объектам социальной, инженерной и транспортной инфраструктур.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77321" y="1332746"/>
            <a:ext cx="8623804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беспрепятственного </a:t>
            </a:r>
            <a:r>
              <a:rPr lang="ru-RU" sz="1600" dirty="0">
                <a:latin typeface="Georgia" pitchFamily="18" charset="0"/>
              </a:rPr>
              <a:t>пользования железнодорожным, воздушным, водным транспортом, автомобильным транспортом и городским наземным электрическим транспортом в городском, пригородном, междугородном сообщении, средствами связи и информации (включая средства, обеспечивающие дублирование звуковыми сигналами световых сигналов светофоров и устройств, регулирующих движение пешеходов через транспортные коммуникации);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надлежащее размещение оборудования и носителей информации, необходимых для обеспечения беспрепятственного доступа инвалидов к объектам социальной, инженерной и транспортной инфраструктур и к услугам с учетом ограничений их жизнедеятельности;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оказание работниками организаций, предоставляющих услуги населению, помощи инвалидам в преодолении барьеров, мешающих получению ими услуг наравне с другими лицами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15 Федерального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закона от 24 ноября 1995 г.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N 181-ФЗ 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«О социальной защите инвалидов в Российской Федерации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9002" y="247154"/>
            <a:ext cx="1080150" cy="743901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237052" y="108396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344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469401" y="1369399"/>
            <a:ext cx="802408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В случаях, если существующие объекты невозможно полностью приспособить с учетом потребностей инвалидов, собственники этих объектов до их реконструкции или капитального ремонта должны принимать согласованные с одним из общественных объединений инвалидов, осуществляющих свою деятельность на территории поселения, муниципального района, городского округа, меры для обеспечения доступа инвалидов к месту предоставления услуги либо, когда это возможно, обеспечить предоставление необходимых услуг по месту жительства инвалида или в дистанционном режиме.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Планировка и застройка городов, других населенных пунктов, разработка и производство транспортных средств общего пользования, средств связи и информации без приспособления указанных объектов для беспрепятственного доступа к ним инвалидов и использования их инвалидами не допускаются.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9002" y="277172"/>
            <a:ext cx="1080150" cy="719388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 rot="787281">
            <a:off x="7147571" y="4065920"/>
            <a:ext cx="1226881" cy="1189747"/>
            <a:chOff x="3777751" y="4190376"/>
            <a:chExt cx="730463" cy="708354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469402" y="155943"/>
            <a:ext cx="70555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Обеспечение беспрепятственного доступа инвалидов к объектам социальной, инженерной и транспортной инфраструктур.</a:t>
            </a:r>
            <a:endParaRPr lang="ru-RU" b="1" dirty="0">
              <a:solidFill>
                <a:srgbClr val="286E84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84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9747" y="171176"/>
            <a:ext cx="630111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200" b="1" dirty="0">
                <a:solidFill>
                  <a:srgbClr val="286E84"/>
                </a:solidFill>
                <a:latin typeface="Georgia" pitchFamily="18" charset="0"/>
              </a:rPr>
              <a:t>Места для парковки специальных автотранспортных </a:t>
            </a:r>
            <a:r>
              <a:rPr lang="ru-RU" sz="2200" b="1" dirty="0" smtClean="0">
                <a:solidFill>
                  <a:srgbClr val="286E84"/>
                </a:solidFill>
                <a:latin typeface="Georgia" pitchFamily="18" charset="0"/>
              </a:rPr>
              <a:t>средств</a:t>
            </a:r>
            <a:endParaRPr lang="ru-RU" sz="22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9686" y="171176"/>
            <a:ext cx="1324753" cy="929787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59747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7875" y="1205811"/>
            <a:ext cx="83173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На каждой стоянке автотранспортных средств выделяется не менее 10 % мест (но не менее одного места) для парковки специальных автотранспортных средств инвалидов.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Указанные </a:t>
            </a:r>
            <a:r>
              <a:rPr lang="ru-RU" sz="1600" dirty="0">
                <a:latin typeface="Georgia" pitchFamily="18" charset="0"/>
              </a:rPr>
              <a:t>места для парковки не должны занимать иные транспортные средства.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Инвалиды пользуются местами для парковки специальных автотранспортных средств бесплатно</a:t>
            </a:r>
            <a:r>
              <a:rPr lang="ru-RU" sz="1600" dirty="0">
                <a:latin typeface="Georgia" pitchFamily="18" charset="0"/>
              </a:rPr>
              <a:t>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15 Федеральный закон от 24 ноября 1995 г. N 181-ФЗ </a:t>
            </a:r>
            <a:endParaRPr lang="ru-RU" sz="1600" b="1" dirty="0" smtClean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социальной защите инвалидов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0" name="Группа 16"/>
          <p:cNvGrpSpPr/>
          <p:nvPr/>
        </p:nvGrpSpPr>
        <p:grpSpPr>
          <a:xfrm>
            <a:off x="448708" y="981654"/>
            <a:ext cx="8135731" cy="12255"/>
            <a:chOff x="540122" y="1764556"/>
            <a:chExt cx="8135731" cy="1344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0987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9747" y="171176"/>
            <a:ext cx="630111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200" b="1" dirty="0">
                <a:solidFill>
                  <a:srgbClr val="286E84"/>
                </a:solidFill>
                <a:latin typeface="Georgia" pitchFamily="18" charset="0"/>
              </a:rPr>
              <a:t>Места для парковки специальных автотранспортных </a:t>
            </a:r>
            <a:r>
              <a:rPr lang="ru-RU" sz="2200" b="1" dirty="0" smtClean="0">
                <a:solidFill>
                  <a:srgbClr val="286E84"/>
                </a:solidFill>
                <a:latin typeface="Georgia" pitchFamily="18" charset="0"/>
              </a:rPr>
              <a:t>средств</a:t>
            </a:r>
            <a:endParaRPr lang="ru-RU" sz="22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9686" y="171176"/>
            <a:ext cx="1324753" cy="929787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59747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7875" y="1205811"/>
            <a:ext cx="8317395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Сведения о транспортном средстве, управляемом инвалидом, или транспортном средстве, перевозящем инвалида и (или) ребенка-инвалида, размещаются в федеральном реестре инвалидов (ФГИС </a:t>
            </a:r>
            <a:r>
              <a:rPr lang="ru-RU" sz="1600" dirty="0" smtClean="0">
                <a:latin typeface="Georgia" pitchFamily="18" charset="0"/>
              </a:rPr>
              <a:t>ФРИ).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Порядок утвержден Приказом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Министерства труда и социальной защиты РФ от 14 ноября 2019 г. N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724н. </a:t>
            </a:r>
          </a:p>
          <a:p>
            <a:pPr>
              <a:lnSpc>
                <a:spcPts val="1800"/>
              </a:lnSpc>
            </a:pP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До </a:t>
            </a:r>
            <a:r>
              <a:rPr lang="ru-RU" sz="1600" dirty="0">
                <a:latin typeface="Georgia" pitchFamily="18" charset="0"/>
              </a:rPr>
              <a:t>1 января 2021 г</a:t>
            </a:r>
            <a:r>
              <a:rPr lang="ru-RU" sz="1600" dirty="0" smtClean="0">
                <a:latin typeface="Georgia" pitchFamily="18" charset="0"/>
              </a:rPr>
              <a:t>. </a:t>
            </a:r>
            <a:r>
              <a:rPr lang="ru-RU" sz="1600" dirty="0">
                <a:latin typeface="Georgia" pitchFamily="18" charset="0"/>
              </a:rPr>
              <a:t>право на бесплатное пользование парковками будет реализовываться инвалидами двумя способами: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1) либо путем предъявления знака "Инвалид", выданного до 1 июля 2020 г.;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2) либо посредством регистрации в ФГИС ФРИ.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После 1 января 2021 г. останется только второй способ, то есть выданные ранее знаки "Инвалид" станут недействительными.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Все </a:t>
            </a:r>
            <a:r>
              <a:rPr lang="ru-RU" sz="1600" dirty="0">
                <a:latin typeface="Georgia" pitchFamily="18" charset="0"/>
              </a:rPr>
              <a:t>инвалиды для реализации своего права должны зарегистрировать свои транспортные средства в ФГИС ФРИ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</p:txBody>
      </p:sp>
      <p:grpSp>
        <p:nvGrpSpPr>
          <p:cNvPr id="10" name="Группа 16"/>
          <p:cNvGrpSpPr/>
          <p:nvPr/>
        </p:nvGrpSpPr>
        <p:grpSpPr>
          <a:xfrm>
            <a:off x="448708" y="981654"/>
            <a:ext cx="8135731" cy="12255"/>
            <a:chOff x="540122" y="1764556"/>
            <a:chExt cx="8135731" cy="1344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5396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665" y="27717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Государственная социальная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помощь</a:t>
            </a:r>
          </a:p>
          <a:p>
            <a:pPr>
              <a:lnSpc>
                <a:spcPts val="30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за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счет средств бюджетов субъектов РФ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В каждом субъекте РФ могут быть приняты дополнительные меры социальной поддержки граждан, которые устанавливаются нормативным актом субъекта РФ.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Виды оказания государственной социальной помощи: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денежные выплаты (социальные пособия, субсидии и другие выплаты);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натуральная помощь (топливо, продукты питания, одежда, обувь, медикаменты и другие виды натуральной помощи).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Информацию о данных мерах </a:t>
            </a:r>
            <a:r>
              <a:rPr lang="ru-RU" sz="1600" dirty="0" smtClean="0">
                <a:latin typeface="Georgia" pitchFamily="18" charset="0"/>
              </a:rPr>
              <a:t>можно </a:t>
            </a:r>
            <a:r>
              <a:rPr lang="ru-RU" sz="1600" dirty="0">
                <a:latin typeface="Georgia" pitchFamily="18" charset="0"/>
              </a:rPr>
              <a:t>получить в органе соцзащиты по месту жительства, или  направив запрос в </a:t>
            </a:r>
            <a:r>
              <a:rPr lang="ru-RU" sz="1600" dirty="0" smtClean="0">
                <a:latin typeface="Georgia" pitchFamily="18" charset="0"/>
              </a:rPr>
              <a:t>министерство/департамент социальной </a:t>
            </a:r>
            <a:r>
              <a:rPr lang="ru-RU" sz="1600" dirty="0">
                <a:latin typeface="Georgia" pitchFamily="18" charset="0"/>
              </a:rPr>
              <a:t>защиты </a:t>
            </a:r>
            <a:r>
              <a:rPr lang="ru-RU" sz="1600" dirty="0" smtClean="0">
                <a:latin typeface="Georgia" pitchFamily="18" charset="0"/>
              </a:rPr>
              <a:t>населения субъекта РФ </a:t>
            </a:r>
            <a:r>
              <a:rPr lang="ru-RU" sz="1600" dirty="0">
                <a:latin typeface="Georgia" pitchFamily="18" charset="0"/>
              </a:rPr>
              <a:t>в письменной форме или через интернет-приемную на его официальном сайте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2528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23982" y="395333"/>
            <a:ext cx="630111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Как з</a:t>
            </a: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ащитить свои права и права своего ребенка?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1349" y="1402566"/>
            <a:ext cx="763864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Досудебное обжалование отказа: </a:t>
            </a:r>
            <a:endParaRPr lang="ru-RU" sz="1600" b="1" dirty="0" smtClean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- </a:t>
            </a:r>
            <a:r>
              <a:rPr lang="ru-RU" sz="1600" dirty="0">
                <a:latin typeface="Georgia" pitchFamily="18" charset="0"/>
              </a:rPr>
              <a:t>в </a:t>
            </a:r>
            <a:r>
              <a:rPr lang="ru-RU" sz="1600" dirty="0" smtClean="0">
                <a:latin typeface="Georgia" pitchFamily="18" charset="0"/>
              </a:rPr>
              <a:t>вышестоящий орган,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- в надзорный </a:t>
            </a:r>
            <a:r>
              <a:rPr lang="ru-RU" sz="1600" dirty="0" smtClean="0">
                <a:latin typeface="Georgia" pitchFamily="18" charset="0"/>
              </a:rPr>
              <a:t>орган,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- в прокуратуру.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2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. Обжалование отказа в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суде.</a:t>
            </a:r>
            <a:r>
              <a:rPr lang="ru-RU" sz="1600" dirty="0" smtClean="0">
                <a:latin typeface="Georgia" pitchFamily="18" charset="0"/>
              </a:rPr>
              <a:t> 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50148"/>
            <a:ext cx="1324753" cy="929787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59747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51349" y="3333456"/>
            <a:ext cx="80441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При наличии обстоятельств, затрудняющих обращение гражданина в суд </a:t>
            </a:r>
            <a:r>
              <a:rPr lang="ru-RU" sz="1600" dirty="0" smtClean="0">
                <a:latin typeface="Georgia" pitchFamily="18" charset="0"/>
              </a:rPr>
              <a:t/>
            </a:r>
            <a:br>
              <a:rPr lang="ru-RU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(</a:t>
            </a:r>
            <a:r>
              <a:rPr lang="ru-RU" sz="1600" dirty="0">
                <a:latin typeface="Georgia" pitchFamily="18" charset="0"/>
              </a:rPr>
              <a:t>например, </a:t>
            </a:r>
            <a:r>
              <a:rPr lang="ru-RU" sz="1600" dirty="0" smtClean="0">
                <a:latin typeface="Georgia" pitchFamily="18" charset="0"/>
              </a:rPr>
              <a:t>мать </a:t>
            </a:r>
            <a:r>
              <a:rPr lang="ru-RU" sz="1600" dirty="0">
                <a:latin typeface="Georgia" pitchFamily="18" charset="0"/>
              </a:rPr>
              <a:t>одна осуществляет уход за ребенком-инвалидом), </a:t>
            </a:r>
            <a:r>
              <a:rPr lang="ru-RU" sz="1600" dirty="0" smtClean="0">
                <a:latin typeface="Georgia" pitchFamily="18" charset="0"/>
              </a:rPr>
              <a:t/>
            </a:r>
            <a:br>
              <a:rPr lang="ru-RU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необходимо обратиться в </a:t>
            </a:r>
            <a:r>
              <a:rPr lang="ru-RU" sz="1600" dirty="0">
                <a:latin typeface="Georgia" pitchFamily="18" charset="0"/>
              </a:rPr>
              <a:t>прокуратуру с просьбой </a:t>
            </a:r>
            <a:r>
              <a:rPr lang="ru-RU" sz="1600" dirty="0" smtClean="0">
                <a:latin typeface="Georgia" pitchFamily="18" charset="0"/>
              </a:rPr>
              <a:t>защитить право гражданина на социальное обслуживание. </a:t>
            </a:r>
            <a:r>
              <a:rPr lang="ru-RU" sz="1600" dirty="0">
                <a:latin typeface="Georgia" pitchFamily="18" charset="0"/>
              </a:rPr>
              <a:t>Т</a:t>
            </a:r>
            <a:r>
              <a:rPr lang="ru-RU" sz="1600" dirty="0" smtClean="0">
                <a:latin typeface="Georgia" pitchFamily="18" charset="0"/>
              </a:rPr>
              <a:t>огда </a:t>
            </a:r>
            <a:r>
              <a:rPr lang="ru-RU" sz="1600" dirty="0">
                <a:latin typeface="Georgia" pitchFamily="18" charset="0"/>
              </a:rPr>
              <a:t>прокурор сам </a:t>
            </a:r>
            <a:r>
              <a:rPr lang="ru-RU" sz="1600" dirty="0" smtClean="0">
                <a:latin typeface="Georgia" pitchFamily="18" charset="0"/>
              </a:rPr>
              <a:t>обратится </a:t>
            </a:r>
            <a:r>
              <a:rPr lang="ru-RU" sz="1600" dirty="0">
                <a:latin typeface="Georgia" pitchFamily="18" charset="0"/>
              </a:rPr>
              <a:t>в суд </a:t>
            </a:r>
            <a:r>
              <a:rPr lang="ru-RU" sz="1600" dirty="0" smtClean="0">
                <a:latin typeface="Georgia" pitchFamily="18" charset="0"/>
              </a:rPr>
              <a:t>с </a:t>
            </a:r>
            <a:r>
              <a:rPr lang="ru-RU" sz="1600" dirty="0">
                <a:latin typeface="Georgia" pitchFamily="18" charset="0"/>
              </a:rPr>
              <a:t>исковым заявлением.</a:t>
            </a:r>
          </a:p>
        </p:txBody>
      </p:sp>
      <p:grpSp>
        <p:nvGrpSpPr>
          <p:cNvPr id="10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90325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013877">
            <a:off x="7562119" y="4409838"/>
            <a:ext cx="696470" cy="87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3295783" y="2146512"/>
            <a:ext cx="1508731" cy="312826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3276392" y="1454545"/>
            <a:ext cx="2475651" cy="910972"/>
            <a:chOff x="2971986" y="1099072"/>
            <a:chExt cx="3014527" cy="652360"/>
          </a:xfrm>
        </p:grpSpPr>
        <p:pic>
          <p:nvPicPr>
            <p:cNvPr id="17" name="Рисунок 16" descr="str1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2700000">
              <a:off x="5482845" y="1246124"/>
              <a:ext cx="650719" cy="356616"/>
            </a:xfrm>
            <a:prstGeom prst="rect">
              <a:avLst/>
            </a:prstGeom>
          </p:spPr>
        </p:pic>
        <p:pic>
          <p:nvPicPr>
            <p:cNvPr id="19" name="Рисунок 18" descr="str1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8077584">
              <a:off x="2824934" y="1247765"/>
              <a:ext cx="650719" cy="356616"/>
            </a:xfrm>
            <a:prstGeom prst="rect">
              <a:avLst/>
            </a:prstGeom>
          </p:spPr>
        </p:pic>
      </p:grpSp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9592">
            <a:off x="611504" y="4007323"/>
            <a:ext cx="544845" cy="69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ustomShape 2"/>
          <p:cNvSpPr/>
          <p:nvPr/>
        </p:nvSpPr>
        <p:spPr>
          <a:xfrm>
            <a:off x="469401" y="1813460"/>
            <a:ext cx="2592360" cy="769627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1" spc="-1" dirty="0">
                <a:solidFill>
                  <a:schemeClr val="bg1"/>
                </a:solidFill>
                <a:latin typeface="Georgia" pitchFamily="18" charset="0"/>
                <a:ea typeface="DejaVu Sans"/>
              </a:rPr>
              <a:t>в</a:t>
            </a:r>
            <a:r>
              <a:rPr lang="ru-RU" sz="21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ышестоящий орган</a:t>
            </a:r>
            <a:endParaRPr lang="ru-RU" sz="21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20" name="CustomShape 2"/>
          <p:cNvSpPr/>
          <p:nvPr/>
        </p:nvSpPr>
        <p:spPr>
          <a:xfrm>
            <a:off x="3061761" y="831708"/>
            <a:ext cx="2951012" cy="686868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ОБЖАЛОВАНИЕ ОТКАЗА</a:t>
            </a:r>
            <a:endParaRPr lang="ru-RU" sz="21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469401" y="5310380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092" y="4327051"/>
            <a:ext cx="433605" cy="55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CustomShape 2"/>
          <p:cNvSpPr/>
          <p:nvPr/>
        </p:nvSpPr>
        <p:spPr>
          <a:xfrm>
            <a:off x="6012772" y="1810205"/>
            <a:ext cx="2592360" cy="769627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суд</a:t>
            </a:r>
            <a:endParaRPr lang="ru-RU" sz="21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31" name="CustomShape 2"/>
          <p:cNvSpPr/>
          <p:nvPr/>
        </p:nvSpPr>
        <p:spPr>
          <a:xfrm>
            <a:off x="1614202" y="3087274"/>
            <a:ext cx="2592360" cy="769627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надзорный</a:t>
            </a:r>
            <a:r>
              <a:rPr lang="ru-RU" sz="21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орган</a:t>
            </a:r>
            <a:endParaRPr lang="ru-RU" sz="21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33" name="CustomShape 2"/>
          <p:cNvSpPr/>
          <p:nvPr/>
        </p:nvSpPr>
        <p:spPr>
          <a:xfrm>
            <a:off x="4884375" y="3081165"/>
            <a:ext cx="2592360" cy="769627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прокуратура</a:t>
            </a:r>
            <a:endParaRPr lang="ru-RU" sz="21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pic>
        <p:nvPicPr>
          <p:cNvPr id="35" name="Рисунок 34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286423" y="2141867"/>
            <a:ext cx="1508731" cy="312826"/>
          </a:xfrm>
          <a:prstGeom prst="rect">
            <a:avLst/>
          </a:prstGeom>
        </p:spPr>
      </p:pic>
      <p:pic>
        <p:nvPicPr>
          <p:cNvPr id="36" name="Рисунок 35" descr="BIG_logoVera_gre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42" name="Группа 16"/>
          <p:cNvGrpSpPr/>
          <p:nvPr/>
        </p:nvGrpSpPr>
        <p:grpSpPr>
          <a:xfrm>
            <a:off x="616995" y="423944"/>
            <a:ext cx="6458425" cy="45719"/>
            <a:chOff x="540122" y="1764556"/>
            <a:chExt cx="8135731" cy="13444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25263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21250">
            <a:off x="4630008" y="4099058"/>
            <a:ext cx="524665" cy="67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4691">
            <a:off x="6830944" y="544429"/>
            <a:ext cx="1201251" cy="96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" name="CustomShape 1"/>
          <p:cNvSpPr/>
          <p:nvPr/>
        </p:nvSpPr>
        <p:spPr>
          <a:xfrm>
            <a:off x="402195" y="2143095"/>
            <a:ext cx="7194797" cy="6364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pc="-1" dirty="0">
                <a:solidFill>
                  <a:srgbClr val="286E84"/>
                </a:solidFill>
                <a:latin typeface="Georgia" pitchFamily="18" charset="0"/>
                <a:ea typeface="DejaVu Sans"/>
              </a:rPr>
              <a:t>Спасибо </a:t>
            </a:r>
            <a:r>
              <a:rPr lang="ru-RU" sz="3600" b="1" spc="-1" dirty="0" smtClean="0">
                <a:solidFill>
                  <a:srgbClr val="286E84"/>
                </a:solidFill>
                <a:latin typeface="Georgia" pitchFamily="18" charset="0"/>
                <a:ea typeface="DejaVu Sans"/>
              </a:rPr>
              <a:t>за внимание!</a:t>
            </a:r>
            <a:endParaRPr lang="ru-RU" sz="3600" b="1" spc="-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395993" y="413701"/>
            <a:ext cx="5976830" cy="7383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noAutofit/>
          </a:bodyPr>
          <a:lstStyle/>
          <a:p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Портал «Про паллиатив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»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|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r>
              <a:rPr lang="ru-RU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www.pro-palliativ.ru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500"/>
              </a:lnSpc>
            </a:pP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информационный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проект благотворительного фонда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помощи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хосписам «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Вера»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о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паллиативной помощи</a:t>
            </a:r>
          </a:p>
        </p:txBody>
      </p:sp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Прямоугольник 33"/>
          <p:cNvSpPr/>
          <p:nvPr/>
        </p:nvSpPr>
        <p:spPr>
          <a:xfrm>
            <a:off x="395992" y="2992212"/>
            <a:ext cx="6696930" cy="1526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900" b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Анна </a:t>
            </a:r>
            <a:r>
              <a:rPr lang="ru-RU" sz="1900" b="1" spc="-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Повалихина</a:t>
            </a:r>
            <a:r>
              <a:rPr lang="ru-RU" sz="19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, </a:t>
            </a:r>
            <a:endParaRPr lang="en-US" sz="19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600"/>
              </a:lnSpc>
            </a:pPr>
            <a:endParaRPr lang="ru-RU" sz="16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1600"/>
              </a:lnSpc>
            </a:pPr>
            <a:r>
              <a:rPr lang="ru-RU" sz="15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юрисконсульт проекта «Помощь детям»</a:t>
            </a:r>
            <a:endParaRPr lang="ru-RU" sz="15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cs typeface="Segoe UI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15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Благотворительного фонда </a:t>
            </a:r>
          </a:p>
          <a:p>
            <a:pPr>
              <a:lnSpc>
                <a:spcPct val="100000"/>
              </a:lnSpc>
            </a:pPr>
            <a:r>
              <a:rPr lang="ru-RU" sz="15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помощи хосписам «Вера»</a:t>
            </a:r>
            <a:endParaRPr lang="en-US" sz="15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900"/>
              </a:lnSpc>
            </a:pPr>
            <a:endParaRPr lang="ru-RU" sz="1600" b="1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2200"/>
              </a:lnSpc>
            </a:pPr>
            <a:r>
              <a:rPr lang="en-US" sz="1500" b="1" spc="-1" dirty="0">
                <a:solidFill>
                  <a:srgbClr val="286E84"/>
                </a:solidFill>
                <a:latin typeface="Georgia" pitchFamily="18" charset="0"/>
                <a:ea typeface="DejaVu Sans"/>
                <a:cs typeface="Segoe UI" pitchFamily="34" charset="0"/>
              </a:rPr>
              <a:t>anna.povalikhina@fondvera.ru</a:t>
            </a:r>
            <a:endParaRPr lang="ru-RU" sz="1500" b="1" spc="-1" dirty="0">
              <a:solidFill>
                <a:srgbClr val="286E84"/>
              </a:solidFill>
              <a:latin typeface="Georgia" pitchFamily="18" charset="0"/>
              <a:ea typeface="DejaVu Sans"/>
              <a:cs typeface="Segoe UI" pitchFamily="34" charset="0"/>
            </a:endParaRPr>
          </a:p>
        </p:txBody>
      </p:sp>
      <p:grpSp>
        <p:nvGrpSpPr>
          <p:cNvPr id="35" name="Группа 40"/>
          <p:cNvGrpSpPr/>
          <p:nvPr/>
        </p:nvGrpSpPr>
        <p:grpSpPr>
          <a:xfrm>
            <a:off x="5742238" y="4446261"/>
            <a:ext cx="2790881" cy="752523"/>
            <a:chOff x="4132554" y="-1458559"/>
            <a:chExt cx="4337096" cy="1169439"/>
          </a:xfrm>
        </p:grpSpPr>
        <p:pic>
          <p:nvPicPr>
            <p:cNvPr id="36" name="Рисунок 35" descr="BIG_logoVera_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03443" y="-1458559"/>
              <a:ext cx="1666207" cy="1169439"/>
            </a:xfrm>
            <a:prstGeom prst="rect">
              <a:avLst/>
            </a:prstGeom>
          </p:spPr>
        </p:pic>
        <p:pic>
          <p:nvPicPr>
            <p:cNvPr id="37" name="Рисунок 36" descr="ЖнвОЖ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2554" y="-1150714"/>
              <a:ext cx="2436604" cy="633582"/>
            </a:xfrm>
            <a:prstGeom prst="rect">
              <a:avLst/>
            </a:prstGeom>
          </p:spPr>
        </p:pic>
      </p:grp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07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92" y="917771"/>
            <a:ext cx="6734628" cy="3683000"/>
          </a:xfrm>
        </p:spPr>
      </p:pic>
    </p:spTree>
    <p:extLst>
      <p:ext uri="{BB962C8B-B14F-4D97-AF65-F5344CB8AC3E}">
        <p14:creationId xmlns:p14="http://schemas.microsoft.com/office/powerpoint/2010/main" val="234529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63324" y="498736"/>
            <a:ext cx="7095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Категория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«ребенок-инвалид»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72772"/>
            <a:ext cx="822933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Инвалид -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В зависимости от степени расстройства функций организма лицам, признанным инвалидами, устанавливается группа инвалидности, а лицам в возрасте до 18 </a:t>
            </a:r>
            <a:r>
              <a:rPr lang="ru-RU" sz="1600" dirty="0" smtClean="0">
                <a:latin typeface="Georgia" pitchFamily="18" charset="0"/>
              </a:rPr>
              <a:t>лет- категория «ребенок-инвалид».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Признание лица инвалидом осуществляется федеральным учреждением медико-социальной </a:t>
            </a:r>
            <a:r>
              <a:rPr lang="ru-RU" sz="1600" dirty="0" smtClean="0">
                <a:latin typeface="Georgia" pitchFamily="18" charset="0"/>
              </a:rPr>
              <a:t>экспертизы (бюро МСЭ).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 Федерального закона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от 24 ноября 1995 г. N 181-ФЗ </a:t>
            </a:r>
            <a:endParaRPr lang="ru-RU" sz="1600" b="1" dirty="0" smtClean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социальной защите инвалидов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15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63324" y="498736"/>
            <a:ext cx="7095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Законное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представительство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5802" y="1562139"/>
            <a:ext cx="822933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Законное </a:t>
            </a:r>
            <a:r>
              <a:rPr lang="ru-RU" sz="1600" dirty="0">
                <a:latin typeface="Georgia" pitchFamily="18" charset="0"/>
              </a:rPr>
              <a:t>представительство </a:t>
            </a:r>
            <a:r>
              <a:rPr lang="ru-RU" sz="1600" dirty="0" smtClean="0">
                <a:latin typeface="Georgia" pitchFamily="18" charset="0"/>
              </a:rPr>
              <a:t>основано на нормах закона и означает</a:t>
            </a:r>
            <a:r>
              <a:rPr lang="ru-RU" sz="1600" dirty="0">
                <a:latin typeface="Georgia" pitchFamily="18" charset="0"/>
              </a:rPr>
              <a:t>, что от имени физического лица </a:t>
            </a:r>
            <a:r>
              <a:rPr lang="ru-RU" sz="1600" dirty="0" smtClean="0">
                <a:latin typeface="Georgia" pitchFamily="18" charset="0"/>
              </a:rPr>
              <a:t>вправе </a:t>
            </a:r>
            <a:r>
              <a:rPr lang="ru-RU" sz="1600" dirty="0">
                <a:latin typeface="Georgia" pitchFamily="18" charset="0"/>
              </a:rPr>
              <a:t>действовать </a:t>
            </a:r>
            <a:r>
              <a:rPr lang="ru-RU" sz="1600" dirty="0" smtClean="0">
                <a:latin typeface="Georgia" pitchFamily="18" charset="0"/>
              </a:rPr>
              <a:t>его: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р</a:t>
            </a:r>
            <a:r>
              <a:rPr lang="ru-RU" sz="1600" dirty="0" smtClean="0">
                <a:latin typeface="Georgia" pitchFamily="18" charset="0"/>
              </a:rPr>
              <a:t>одители, 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у</a:t>
            </a:r>
            <a:r>
              <a:rPr lang="ru-RU" sz="1600" dirty="0" smtClean="0">
                <a:latin typeface="Georgia" pitchFamily="18" charset="0"/>
              </a:rPr>
              <a:t>сыновители,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опекуны/попечители,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которые представляют интересы своих несовершеннолетних и (или) недееспособных (ограниченно дееспособных) детей и подопечных.</a:t>
            </a: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955444" flipV="1">
            <a:off x="6793440" y="4372107"/>
            <a:ext cx="660369" cy="86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746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Что такое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социальная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защита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инвалидов?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93851"/>
            <a:ext cx="808842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 - система </a:t>
            </a:r>
            <a:r>
              <a:rPr lang="ru-RU" sz="1600" dirty="0">
                <a:latin typeface="Georgia" pitchFamily="18" charset="0"/>
              </a:rPr>
              <a:t>гарантированных государством </a:t>
            </a:r>
            <a:r>
              <a:rPr lang="ru-RU" sz="1600" dirty="0" smtClean="0">
                <a:latin typeface="Georgia" pitchFamily="18" charset="0"/>
              </a:rPr>
              <a:t>мер: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э</a:t>
            </a:r>
            <a:r>
              <a:rPr lang="ru-RU" sz="1600" dirty="0" smtClean="0">
                <a:latin typeface="Georgia" pitchFamily="18" charset="0"/>
              </a:rPr>
              <a:t>кономических,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правовых, 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социальной поддержки,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обеспечивающих инвалидам условия для преодоления, замещения (компенсации) ограничений жизнедеятельности и направленных на создание им равных с другими гражданами возможностей участия в жизни общества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Федеральный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закон от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24 ноября 1995 г. N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181-ФЗ «О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социальной защите инвалидов в РФ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 rot="8029822" flipV="1">
            <a:off x="7116904" y="3918967"/>
            <a:ext cx="1226881" cy="115642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0078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527282" cy="824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Меры социальной </a:t>
            </a: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защиты, предоставляемые</a:t>
            </a:r>
          </a:p>
          <a:p>
            <a:pPr>
              <a:lnSpc>
                <a:spcPts val="3000"/>
              </a:lnSpc>
            </a:pPr>
            <a:r>
              <a:rPr lang="ru-RU" sz="2000" b="1" dirty="0" smtClean="0">
                <a:solidFill>
                  <a:srgbClr val="286E84"/>
                </a:solidFill>
                <a:latin typeface="Georgia" pitchFamily="18" charset="0"/>
              </a:rPr>
              <a:t>детям-инвалидам и их законным представителям:</a:t>
            </a:r>
            <a:endParaRPr lang="ru-RU" sz="20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97591" y="1421841"/>
            <a:ext cx="8391402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Денежные выплаты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Государственная </a:t>
            </a:r>
            <a:r>
              <a:rPr lang="ru-RU" sz="1600" dirty="0">
                <a:latin typeface="Georgia" pitchFamily="18" charset="0"/>
              </a:rPr>
              <a:t>социальная </a:t>
            </a:r>
            <a:r>
              <a:rPr lang="ru-RU" sz="1600" dirty="0" smtClean="0">
                <a:latin typeface="Georgia" pitchFamily="18" charset="0"/>
              </a:rPr>
              <a:t>помощь в </a:t>
            </a:r>
            <a:r>
              <a:rPr lang="ru-RU" sz="1600" dirty="0">
                <a:latin typeface="Georgia" pitchFamily="18" charset="0"/>
              </a:rPr>
              <a:t>виде набора социальных </a:t>
            </a:r>
            <a:r>
              <a:rPr lang="ru-RU" sz="1600" dirty="0" smtClean="0">
                <a:latin typeface="Georgia" pitchFamily="18" charset="0"/>
              </a:rPr>
              <a:t>услуг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Лекарственное обеспечение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Обеспечение </a:t>
            </a:r>
            <a:r>
              <a:rPr lang="ru-RU" sz="1600" dirty="0">
                <a:latin typeface="Georgia" pitchFamily="18" charset="0"/>
              </a:rPr>
              <a:t>техническими средствами реабилитации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Льготы по оплате жилых помещений и коммунальных услуг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Улучшение жилищных условий инвалидов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Трудовые льготы родителям </a:t>
            </a:r>
            <a:r>
              <a:rPr lang="ru-RU" sz="1600" dirty="0" smtClean="0">
                <a:latin typeface="Georgia" pitchFamily="18" charset="0"/>
              </a:rPr>
              <a:t>детей-инвалидов</a:t>
            </a:r>
            <a:endParaRPr lang="en-US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Досрочное </a:t>
            </a:r>
            <a:r>
              <a:rPr lang="ru-RU" sz="1600" dirty="0">
                <a:latin typeface="Georgia" pitchFamily="18" charset="0"/>
              </a:rPr>
              <a:t>назначение пенсии родителям/опекунам инвалидов с </a:t>
            </a:r>
            <a:r>
              <a:rPr lang="ru-RU" sz="1600" dirty="0" smtClean="0">
                <a:latin typeface="Georgia" pitchFamily="18" charset="0"/>
              </a:rPr>
              <a:t>детства</a:t>
            </a:r>
            <a:endParaRPr lang="en-US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Налоговые </a:t>
            </a:r>
            <a:r>
              <a:rPr lang="ru-RU" sz="1600" dirty="0" smtClean="0">
                <a:latin typeface="Georgia" pitchFamily="18" charset="0"/>
              </a:rPr>
              <a:t>льготы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Социальное обслуживание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Обеспечение доступной среды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Иные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992" y="254989"/>
            <a:ext cx="1135975" cy="845941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0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Социальная пенсия по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инвалидности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5802" y="1493851"/>
            <a:ext cx="822933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Назначается </a:t>
            </a:r>
            <a:r>
              <a:rPr lang="ru-RU" sz="1600" dirty="0">
                <a:latin typeface="Georgia" pitchFamily="18" charset="0"/>
              </a:rPr>
              <a:t>инвалидам и детям-инвалидам Пенсионным Фондом РФ.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Назначение пенсии регулируется 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Федеральным законом от 15.12.2001 №166-ФЗ </a:t>
            </a:r>
            <a:endParaRPr lang="ru-RU" sz="1600" b="1" dirty="0" smtClean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 государственном пенсионном обеспечении в РФ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Ежегодно социальные пенсии проходят индексацию.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С 01.04.2020 размер для категории ребенок-инвалид </a:t>
            </a:r>
            <a:r>
              <a:rPr lang="ru-RU" sz="1600" dirty="0">
                <a:latin typeface="Georgia" pitchFamily="18" charset="0"/>
              </a:rPr>
              <a:t>– </a:t>
            </a:r>
            <a:r>
              <a:rPr lang="ru-RU" sz="1600" dirty="0" smtClean="0">
                <a:latin typeface="Georgia" pitchFamily="18" charset="0"/>
              </a:rPr>
              <a:t>13454,64 руб</a:t>
            </a:r>
            <a:r>
              <a:rPr lang="ru-RU" sz="1600" dirty="0">
                <a:latin typeface="Georgia" pitchFamily="18" charset="0"/>
              </a:rPr>
              <a:t>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Законодательством </a:t>
            </a:r>
            <a:r>
              <a:rPr lang="ru-RU" sz="1600" dirty="0">
                <a:latin typeface="Georgia" pitchFamily="18" charset="0"/>
              </a:rPr>
              <a:t>субъекта Р</a:t>
            </a:r>
            <a:r>
              <a:rPr lang="ru-RU" sz="1600" dirty="0" smtClean="0">
                <a:latin typeface="Georgia" pitchFamily="18" charset="0"/>
              </a:rPr>
              <a:t>оссийской Федерации устанавливаются </a:t>
            </a:r>
            <a:r>
              <a:rPr lang="ru-RU" sz="1600" dirty="0">
                <a:latin typeface="Georgia" pitchFamily="18" charset="0"/>
              </a:rPr>
              <a:t>дополнительные денежные </a:t>
            </a:r>
            <a:r>
              <a:rPr lang="ru-RU" sz="1600" dirty="0" smtClean="0">
                <a:latin typeface="Georgia" pitchFamily="18" charset="0"/>
              </a:rPr>
              <a:t>выплаты ребенку-инвалиду или лицу, осуществляющему уход.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891867" flipV="1">
            <a:off x="7756787" y="4146171"/>
            <a:ext cx="660369" cy="86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345211" flipV="1">
            <a:off x="6084558" y="238721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711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5493</TotalTime>
  <Words>3184</Words>
  <Application>Microsoft Office PowerPoint</Application>
  <PresentationFormat>Произвольный</PresentationFormat>
  <Paragraphs>269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5" baseType="lpstr">
      <vt:lpstr>Arial</vt:lpstr>
      <vt:lpstr>Calibri</vt:lpstr>
      <vt:lpstr>DejaVu Sans</vt:lpstr>
      <vt:lpstr>Georgia</vt:lpstr>
      <vt:lpstr>Segoe UI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lap</dc:creator>
  <cp:lastModifiedBy>Анна Повалихина</cp:lastModifiedBy>
  <cp:revision>331</cp:revision>
  <dcterms:created xsi:type="dcterms:W3CDTF">2018-07-17T08:39:33Z</dcterms:created>
  <dcterms:modified xsi:type="dcterms:W3CDTF">2020-11-23T15:49:48Z</dcterms:modified>
</cp:coreProperties>
</file>