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285" r:id="rId3"/>
    <p:sldId id="301" r:id="rId4"/>
    <p:sldId id="297" r:id="rId5"/>
    <p:sldId id="305" r:id="rId6"/>
    <p:sldId id="308" r:id="rId7"/>
    <p:sldId id="309" r:id="rId8"/>
    <p:sldId id="310" r:id="rId9"/>
    <p:sldId id="311" r:id="rId10"/>
    <p:sldId id="312" r:id="rId11"/>
    <p:sldId id="313" r:id="rId12"/>
    <p:sldId id="315" r:id="rId13"/>
    <p:sldId id="265" r:id="rId14"/>
    <p:sldId id="283" r:id="rId15"/>
    <p:sldId id="292" r:id="rId16"/>
    <p:sldId id="293" r:id="rId17"/>
    <p:sldId id="302" r:id="rId18"/>
    <p:sldId id="298" r:id="rId19"/>
    <p:sldId id="304" r:id="rId20"/>
    <p:sldId id="319" r:id="rId21"/>
    <p:sldId id="320" r:id="rId22"/>
    <p:sldId id="324" r:id="rId23"/>
    <p:sldId id="284" r:id="rId24"/>
    <p:sldId id="318" r:id="rId25"/>
    <p:sldId id="322" r:id="rId26"/>
    <p:sldId id="326" r:id="rId27"/>
    <p:sldId id="290" r:id="rId28"/>
    <p:sldId id="291" r:id="rId29"/>
    <p:sldId id="323" r:id="rId30"/>
    <p:sldId id="316" r:id="rId31"/>
    <p:sldId id="327" r:id="rId32"/>
    <p:sldId id="328" r:id="rId33"/>
    <p:sldId id="329" r:id="rId34"/>
    <p:sldId id="330" r:id="rId35"/>
    <p:sldId id="333" r:id="rId36"/>
    <p:sldId id="335" r:id="rId37"/>
    <p:sldId id="336" r:id="rId38"/>
    <p:sldId id="334" r:id="rId39"/>
    <p:sldId id="264" r:id="rId40"/>
    <p:sldId id="331" r:id="rId41"/>
    <p:sldId id="306" r:id="rId42"/>
    <p:sldId id="332" r:id="rId43"/>
    <p:sldId id="281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34" autoAdjust="0"/>
  </p:normalViewPr>
  <p:slideViewPr>
    <p:cSldViewPr snapToGrid="0">
      <p:cViewPr varScale="1">
        <p:scale>
          <a:sx n="64" d="100"/>
          <a:sy n="64" d="100"/>
        </p:scale>
        <p:origin x="9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2AA7F-4022-407E-9C49-CF10ACD770A5}" type="datetimeFigureOut">
              <a:rPr lang="ru-RU" smtClean="0"/>
              <a:t>09.10.2021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824DE-702E-438C-B3FD-9432ACFBE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9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Выгорание имеет много сторон и обычно связано с эмоциональной травмой. Для того, чтобы понять и эффективно справиться со стрессом, нам сначала нужно взглянуть на всю карту того, как эмоции могут вызвать травму.</a:t>
            </a:r>
          </a:p>
          <a:p>
            <a:r>
              <a:rPr lang="ru-RU" dirty="0"/>
              <a:t>Три категории посттравматических расстройств</a:t>
            </a:r>
          </a:p>
          <a:p>
            <a:r>
              <a:rPr lang="ru-RU" dirty="0"/>
              <a:t>• Выгорание</a:t>
            </a:r>
          </a:p>
          <a:p>
            <a:r>
              <a:rPr lang="ru-RU" dirty="0"/>
              <a:t>• Викарная травма</a:t>
            </a:r>
          </a:p>
          <a:p>
            <a:r>
              <a:rPr lang="ru-RU" dirty="0"/>
              <a:t>• Сострадание усталости</a:t>
            </a:r>
          </a:p>
          <a:p>
            <a:r>
              <a:rPr lang="ru-RU" dirty="0"/>
              <a:t>Человек может иметь один или комбинацию из трех. Эти категории определяют причины, ассоциации и остаточные последствия </a:t>
            </a:r>
            <a:r>
              <a:rPr lang="ru-RU" dirty="0" err="1"/>
              <a:t>нелеченного</a:t>
            </a:r>
            <a:r>
              <a:rPr lang="ru-RU" dirty="0"/>
              <a:t> стресса.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28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318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AB29-67B0-4466-A97B-E972AB93D8E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Почему же нам так важно цвет спальни, освещение, физические ощущения в борьбе со стрессом?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6F141-8BA8-4F2B-AE54-F681E4A18C8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79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178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F141-8BA8-4F2B-AE54-F681E4A18C8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04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F141-8BA8-4F2B-AE54-F681E4A18C8B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881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F141-8BA8-4F2B-AE54-F681E4A18C8B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6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53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55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22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629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06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960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98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AB29-67B0-4466-A97B-E972AB93D8E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2AB29-67B0-4466-A97B-E972AB93D8E0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6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781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003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8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Сестринская профессия по своей природе содержит сострадание.</a:t>
            </a:r>
          </a:p>
          <a:p>
            <a:r>
              <a:rPr lang="ru-RU" dirty="0"/>
              <a:t>Усталость от сострадания возникает тогда, когда в эмоциональных границах возникает путаница между потребностями пациента и личными потребностями медсестры.</a:t>
            </a:r>
          </a:p>
          <a:p>
            <a:r>
              <a:rPr lang="ru-RU" dirty="0"/>
              <a:t>Усталость от сострадания имеет более эмоциональную составляющую, чем утомление на работе. Это связано с разочарованием неспособностью помочь пациенту, несмотря на колоссальные усилия и заботу, которые медсестра затрачивает даже ценой собственного здоровья или благополучия.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32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939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824DE-702E-438C-B3FD-9432ACFBE1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4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208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3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6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8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55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1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9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1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0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Эмоциональное выгорание и другие опасные состояния в работе медицинской сестры и помогающих профессий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372773-32ED-47DC-9733-AB4CE5495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988" y="4876803"/>
            <a:ext cx="5074022" cy="1257295"/>
          </a:xfrm>
        </p:spPr>
        <p:txBody>
          <a:bodyPr anchor="t">
            <a:normAutofit lnSpcReduction="10000"/>
          </a:bodyPr>
          <a:lstStyle/>
          <a:p>
            <a:r>
              <a:rPr lang="ru-RU" dirty="0">
                <a:solidFill>
                  <a:srgbClr val="FFFFFF"/>
                </a:solidFill>
              </a:rPr>
              <a:t>Прокопенко Ирина</a:t>
            </a:r>
          </a:p>
          <a:p>
            <a:r>
              <a:rPr lang="ru-RU" dirty="0">
                <a:solidFill>
                  <a:srgbClr val="FFFFFF"/>
                </a:solidFill>
              </a:rPr>
              <a:t>Психолог, старший преподаватель </a:t>
            </a:r>
          </a:p>
          <a:p>
            <a:r>
              <a:rPr lang="ru-RU" dirty="0">
                <a:solidFill>
                  <a:srgbClr val="FFFFFF"/>
                </a:solidFill>
              </a:rPr>
              <a:t>АНО ДПО «Мастерская заботы»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740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ru-RU" sz="2500" b="1"/>
            </a:br>
            <a:br>
              <a:rPr lang="ru-RU" sz="2500" b="1"/>
            </a:br>
            <a:endParaRPr lang="ru-RU" sz="25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40643" y="2216151"/>
            <a:ext cx="5160808" cy="33909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Психическое и физическое истощение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Большой объем работы, когда ты не можешь выполнить работы хорошо и вынуждена делать что успеешь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Работа сутки через сутки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«Можешь остаться в день?»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4C644D3-0FAD-4D71-8B06-E8D4806C7984}"/>
              </a:ext>
            </a:extLst>
          </p:cNvPr>
          <p:cNvSpPr txBox="1">
            <a:spLocks/>
          </p:cNvSpPr>
          <p:nvPr/>
        </p:nvSpPr>
        <p:spPr>
          <a:xfrm>
            <a:off x="6503568" y="471771"/>
            <a:ext cx="5465148" cy="1288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Факторы провоцирующие эмоциональное выгорание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3D0494-5B14-4166-86E4-022FEE663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39" r="15094"/>
          <a:stretch/>
        </p:blipFill>
        <p:spPr>
          <a:xfrm>
            <a:off x="42936" y="0"/>
            <a:ext cx="6108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38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ru-RU" sz="2500" b="1"/>
            </a:br>
            <a:br>
              <a:rPr lang="ru-RU" sz="2500" b="1"/>
            </a:br>
            <a:endParaRPr lang="ru-RU" sz="25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40643" y="2216151"/>
            <a:ext cx="5160808" cy="33909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«Трудные пациенты»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Жалобы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Медсестра заранее виновата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«Сервисная составляющая»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Манипулятивные пациенты и  родственники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4C644D3-0FAD-4D71-8B06-E8D4806C7984}"/>
              </a:ext>
            </a:extLst>
          </p:cNvPr>
          <p:cNvSpPr txBox="1">
            <a:spLocks/>
          </p:cNvSpPr>
          <p:nvPr/>
        </p:nvSpPr>
        <p:spPr>
          <a:xfrm>
            <a:off x="6503568" y="471771"/>
            <a:ext cx="5465148" cy="1288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Факторы провоцирующие эмоциональное выгорание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55BBDF-C16B-416B-BB7C-9181243FF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1" r="12166"/>
          <a:stretch/>
        </p:blipFill>
        <p:spPr>
          <a:xfrm>
            <a:off x="12502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18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ru-RU" sz="2500" b="1"/>
            </a:br>
            <a:br>
              <a:rPr lang="ru-RU" sz="2500" b="1"/>
            </a:br>
            <a:endParaRPr lang="ru-RU" sz="25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578278" y="2262760"/>
            <a:ext cx="5160808" cy="3390900"/>
          </a:xfrm>
        </p:spPr>
        <p:txBody>
          <a:bodyPr anchor="t">
            <a:normAutofit/>
          </a:bodyPr>
          <a:lstStyle/>
          <a:p>
            <a:r>
              <a:rPr lang="ru-RU" dirty="0"/>
              <a:t>Комплекс Спасителя</a:t>
            </a:r>
          </a:p>
          <a:p>
            <a:r>
              <a:rPr lang="ru-RU" sz="2000" dirty="0"/>
              <a:t>Комплекс Спасателя, то есть святого человека, который всем помогает, - популярный образ в нашей культуре</a:t>
            </a:r>
          </a:p>
          <a:p>
            <a:r>
              <a:rPr lang="ru-RU" sz="2000" dirty="0"/>
              <a:t>Он причиняет добро и наносит пользу</a:t>
            </a:r>
          </a:p>
          <a:p>
            <a:r>
              <a:rPr lang="ru-RU" sz="2000" dirty="0"/>
              <a:t>Всем очень удобно, спасатель получает признание и смысл жизни,  но в тоже время он всем становится обязан.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4C644D3-0FAD-4D71-8B06-E8D4806C7984}"/>
              </a:ext>
            </a:extLst>
          </p:cNvPr>
          <p:cNvSpPr txBox="1">
            <a:spLocks/>
          </p:cNvSpPr>
          <p:nvPr/>
        </p:nvSpPr>
        <p:spPr>
          <a:xfrm>
            <a:off x="6503568" y="471771"/>
            <a:ext cx="5465148" cy="1288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Факторы провоцирующие эмоциональное выгорание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3823CA-2C53-43E3-81C2-E4ED02267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884" y="0"/>
            <a:ext cx="6403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3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081" y="159026"/>
            <a:ext cx="7313839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2ED6B08-101D-4E46-AF61-39A75300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426" y="723901"/>
            <a:ext cx="5465148" cy="1288884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Стадии профессионального выгорания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7426" y="2732545"/>
            <a:ext cx="5465149" cy="3232826"/>
          </a:xfrm>
        </p:spPr>
        <p:txBody>
          <a:bodyPr anchor="t">
            <a:normAutofit/>
          </a:bodyPr>
          <a:lstStyle/>
          <a:p>
            <a:pPr algn="ctr">
              <a:buNone/>
            </a:pPr>
            <a:r>
              <a:rPr lang="ru-RU" b="1" dirty="0"/>
              <a:t>1 стадия СУПЕРМЕН НАБИРАЕТ ОБЯЗАТЕЛЬСТВА</a:t>
            </a:r>
          </a:p>
          <a:p>
            <a:pPr algn="ctr">
              <a:buNone/>
            </a:pPr>
            <a:endParaRPr lang="ru-RU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Мобилизация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Подъем сил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Можем мало спать, почти не есть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/>
              <a:t>Сдвигается точка нормы (24/7)</a:t>
            </a:r>
            <a:endParaRPr lang="ru-RU" dirty="0"/>
          </a:p>
        </p:txBody>
      </p:sp>
      <p:pic>
        <p:nvPicPr>
          <p:cNvPr id="6" name="Рисунок 5" descr="Изображение выглядит как челове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1BF147E6-DE6E-47B3-B43A-85A474F69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1762" r="23905"/>
          <a:stretch/>
        </p:blipFill>
        <p:spPr>
          <a:xfrm>
            <a:off x="7620000" y="10"/>
            <a:ext cx="4572000" cy="685799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73091F1-AA5A-47C6-9502-D5870A72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76258" y="2320171"/>
            <a:ext cx="867485" cy="115439"/>
            <a:chOff x="8910933" y="1861308"/>
            <a:chExt cx="867485" cy="11543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85C4F7-6E91-4DF6-BB01-A46132BC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476588-B9AD-4662-A085-8E4D91493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DB34B3-D348-476E-BE7F-1139370F4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081" y="159026"/>
            <a:ext cx="7313839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9FF7597-79DF-468B-93BB-A0A3FEBB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426" y="723901"/>
            <a:ext cx="5465148" cy="1288884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Стадии профессионального выгорания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4636" y="2732544"/>
            <a:ext cx="5987939" cy="3578313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b="1" dirty="0"/>
              <a:t>2 стадия СУПЕРМЕН УСТАЛ, НО ТЕРПИТ (стеническая стадия)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накапливается усталость, восторга уже нет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реальность оказалась труднее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вы работаете на сложном участке, сложные пациенты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в отпуск не пошли специально чтобы побольше заработать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несколько неблагоприятных факторов.</a:t>
            </a:r>
          </a:p>
          <a:p>
            <a:pPr algn="ctr">
              <a:lnSpc>
                <a:spcPct val="100000"/>
              </a:lnSpc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D223D-C437-4817-A60D-1CF405D19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0431" r="28235" b="-1"/>
          <a:stretch/>
        </p:blipFill>
        <p:spPr>
          <a:xfrm>
            <a:off x="7620000" y="10"/>
            <a:ext cx="457200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73091F1-AA5A-47C6-9502-D5870A72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76258" y="2320171"/>
            <a:ext cx="867485" cy="115439"/>
            <a:chOff x="8910933" y="1861308"/>
            <a:chExt cx="867485" cy="1154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085C4F7-6E91-4DF6-BB01-A46132BC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476588-B9AD-4662-A085-8E4D91493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CDB34B3-D348-476E-BE7F-1139370F4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879503C-0BE4-4406-AACC-F01F9CC9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196" y="133164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700" dirty="0"/>
              <a:t>Стадии профессионального выгорания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7126" y="1408832"/>
            <a:ext cx="5294325" cy="5449167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800" b="1" dirty="0"/>
              <a:t>3 стадия У СУПЕРМЕНА БОЛЬШЕ НЕТ СИЛ (астеническая стадия)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физические недомогания, психосоматика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нет сил сделать работу хорошо, делаем с трудом и по шаблону.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снижается концентрация, внимание, память      человек начинает терять ключи, забывать названия лекарств, отвлекается, впадает в трансовые состояния, забываем простые      вещи.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сильное эмоциональное и физическое  истощение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у человека падает самооценка, появляется чувство вины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человек опаздывает, хотя и стремиться прийти вовремя на работу</a:t>
            </a:r>
          </a:p>
          <a:p>
            <a:pPr algn="ctr">
              <a:lnSpc>
                <a:spcPct val="100000"/>
              </a:lnSpc>
            </a:pPr>
            <a:endParaRPr lang="ru-RU" sz="1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B704C1-64B1-4B4F-B3D7-A8675ABEF6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8375" r="34735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1780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92991C1-FCF8-4353-BEC5-A8EA9824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700"/>
              <a:t>Стадии профессионального выгорания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7355" y="2216151"/>
            <a:ext cx="5316050" cy="3773114"/>
          </a:xfrm>
        </p:spPr>
        <p:txBody>
          <a:bodyPr anchor="t">
            <a:normAutofit fontScale="92500" lnSpcReduction="20000"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900" b="1" dirty="0"/>
              <a:t>4 стадия  СУПЕРМЕН ПРЕВРАЩАЕТСЯ В ЗЛОДЕЯ</a:t>
            </a:r>
          </a:p>
          <a:p>
            <a:pPr algn="ctr">
              <a:lnSpc>
                <a:spcPct val="100000"/>
              </a:lnSpc>
              <a:buNone/>
            </a:pPr>
            <a:endParaRPr lang="ru-RU" sz="13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вялость заменяет злость, раздражение на всех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обвинения могут быть и на пациентов и на коллег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при разговоре с таким человеком возникает ощущение, что контакта нет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психика включает мощные защиты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на 4 стадии редко кто реабилитируется, так как не считает, что что-то не так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/>
              <a:t>чаще страдают близкие</a:t>
            </a:r>
          </a:p>
          <a:p>
            <a:pPr algn="ctr">
              <a:lnSpc>
                <a:spcPct val="100000"/>
              </a:lnSpc>
            </a:pPr>
            <a:endParaRPr lang="ru-RU" sz="13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4F07B8-FBE5-413B-8E70-82D4EBD35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2674" r="7992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11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E9514-3270-4F7C-816D-7F165FC7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Autofit/>
          </a:bodyPr>
          <a:lstStyle/>
          <a:p>
            <a:pPr algn="ctr"/>
            <a:r>
              <a:rPr lang="ru-RU" sz="4000" dirty="0"/>
              <a:t>Усталость от сострадания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E0714D-8F79-45FC-9C0E-7F97C963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282" y="2205268"/>
            <a:ext cx="5124664" cy="3390900"/>
          </a:xfrm>
        </p:spPr>
        <p:txBody>
          <a:bodyPr anchor="t">
            <a:noAutofit/>
          </a:bodyPr>
          <a:lstStyle/>
          <a:p>
            <a:pPr algn="ctr"/>
            <a:r>
              <a:rPr lang="ru-RU" dirty="0"/>
              <a:t>Уникальная форма выгорания, испытываемая специалистами по уходу за тяжелобольными, особенно медсестрами паллиативной помощи, онкологии, медсестрами, работающими с детьми- отказниками и </a:t>
            </a:r>
            <a:r>
              <a:rPr lang="ru-RU" dirty="0" err="1"/>
              <a:t>тд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Это явление – неблагоприятное воздействие контакта со страдающим и нуждающимся человеком при уходе за ним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D81ECE-9A64-4808-A76E-5BFB87C9D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0986" r="29680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9441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081" y="159026"/>
            <a:ext cx="7313839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E9514-3270-4F7C-816D-7F165FC7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426" y="723901"/>
            <a:ext cx="5465148" cy="1288884"/>
          </a:xfrm>
        </p:spPr>
        <p:txBody>
          <a:bodyPr anchor="b">
            <a:noAutofit/>
          </a:bodyPr>
          <a:lstStyle/>
          <a:p>
            <a:pPr algn="ctr"/>
            <a:r>
              <a:rPr lang="ru-RU" sz="4000" dirty="0"/>
              <a:t>Усталость от сострадания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E0714D-8F79-45FC-9C0E-7F97C963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76" y="2377890"/>
            <a:ext cx="6662875" cy="4321083"/>
          </a:xfrm>
        </p:spPr>
        <p:txBody>
          <a:bodyPr anchor="t">
            <a:noAutofit/>
          </a:bodyPr>
          <a:lstStyle/>
          <a:p>
            <a:pPr algn="ctr"/>
            <a:r>
              <a:rPr lang="ru-RU" sz="2000" dirty="0"/>
              <a:t>Человек имеющий проявления этого состояния испытывает ГНЕВ, ДЕПРЕССИЮ и АПАТИЮ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Слишком много боли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dirty="0"/>
              <a:t>Невыносимо сочувствовать ежедневно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dirty="0"/>
              <a:t>Инстинктивно хочется отдалиться от страдающего человека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dirty="0"/>
              <a:t>Невозможность повлиять на его страдания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dirty="0"/>
              <a:t>Страдания становятся рутиной и раздражают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dirty="0"/>
          </a:p>
          <a:p>
            <a:pPr algn="ctr">
              <a:lnSpc>
                <a:spcPct val="100000"/>
              </a:lnSpc>
            </a:pPr>
            <a:endParaRPr lang="ru-RU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3091F1-AA5A-47C6-9502-D5870A72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76258" y="2320171"/>
            <a:ext cx="867485" cy="115439"/>
            <a:chOff x="8910933" y="1861308"/>
            <a:chExt cx="867485" cy="1154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085C4F7-6E91-4DF6-BB01-A46132BC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5476588-B9AD-4662-A085-8E4D91493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CDB34B3-D348-476E-BE7F-1139370F4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893F4E-A9AE-4AF2-9378-480F19EEA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78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9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E9514-3270-4F7C-816D-7F165FC7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Викарная травма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E0714D-8F79-45FC-9C0E-7F97C963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033" y="2008769"/>
            <a:ext cx="5252902" cy="4519622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dirty="0"/>
              <a:t>Изменение мировоззрения и стиля поведения на основании полученной информации от травматичной ситуации.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Наблюдая за тяжелыми травмами пациентов, медсестра может начать опасаться попасть в такую же историю, особенно истории насилия, где пациент испытывает бессилие и безысходность.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Работа с тяжелыми пациентами, травмами и насилием лишает медсестер чувства безопасности и доверия к миру.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906486-28E9-4464-A400-C40A1F3CE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41371" r="11962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310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Что нас травмирует?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0803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Что можно сделать?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0747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39BD17-6217-4115-91D0-E3951D1A4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01209"/>
            <a:ext cx="10134600" cy="4430036"/>
          </a:xfrm>
        </p:spPr>
        <p:txBody>
          <a:bodyPr>
            <a:noAutofit/>
          </a:bodyPr>
          <a:lstStyle/>
          <a:p>
            <a:r>
              <a:rPr lang="ru-RU" sz="2400" dirty="0"/>
              <a:t>1.Оценка и изменение окружающей среды дома и на работе</a:t>
            </a:r>
          </a:p>
          <a:p>
            <a:r>
              <a:rPr lang="ru-RU" sz="2400" dirty="0"/>
              <a:t>2. Снижение стресса посредством фильтрации получения информации</a:t>
            </a:r>
          </a:p>
          <a:p>
            <a:r>
              <a:rPr lang="ru-RU" sz="2400" dirty="0"/>
              <a:t>4. Смена места и вида деятельности, отпуск, новая должность, новый проект</a:t>
            </a:r>
          </a:p>
          <a:p>
            <a:r>
              <a:rPr lang="ru-RU" sz="2400" dirty="0"/>
              <a:t>5. Снижение стресса посредством удовлетворения физических потребностей</a:t>
            </a:r>
          </a:p>
          <a:p>
            <a:r>
              <a:rPr lang="ru-RU" sz="2400" dirty="0"/>
              <a:t>6. Хобби и спорт</a:t>
            </a:r>
          </a:p>
          <a:p>
            <a:r>
              <a:rPr lang="ru-RU" sz="2400" dirty="0"/>
              <a:t>7. Общение внешнее и внутреннее</a:t>
            </a:r>
          </a:p>
          <a:p>
            <a:r>
              <a:rPr lang="ru-RU" sz="2400" dirty="0"/>
              <a:t>8. Психологические методы и ресурсы</a:t>
            </a:r>
          </a:p>
          <a:p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0BCB3F-8D60-44A9-822C-471305E81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2" y="85999"/>
            <a:ext cx="11902016" cy="10438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196D0-187E-4881-83ED-A52D7FE82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878" y="207883"/>
            <a:ext cx="10134600" cy="8001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Что можно сделать</a:t>
            </a:r>
          </a:p>
        </p:txBody>
      </p:sp>
    </p:spTree>
    <p:extLst>
      <p:ext uri="{BB962C8B-B14F-4D97-AF65-F5344CB8AC3E}">
        <p14:creationId xmlns:p14="http://schemas.microsoft.com/office/powerpoint/2010/main" val="3269600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Оценка и изменение окружающей среды дома и на работе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363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489" y="382280"/>
            <a:ext cx="10268262" cy="10001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Снижение уровня стресса с помощью объектов не меняющих свое местоположение!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91356" y="1466539"/>
            <a:ext cx="11556279" cy="3396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Паспорта всех членов семьи и в том числе свидетельства о рождении детей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Дипломы взрослых членов семьи, ИНН, СНИЛС, Мед страховка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Ключи и дубликаты ключей от дома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Ключи от дома родителей или взрослых детей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Сделать фото кредитных карт, паспорта, ИНН, СНИЛС</a:t>
            </a:r>
          </a:p>
          <a:p>
            <a:pPr marL="342900" indent="-342900">
              <a:spcBef>
                <a:spcPct val="0"/>
              </a:spcBef>
              <a:buFontTx/>
              <a:buAutoNum type="arabicPeriod"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Написать в блокноте пароли от почты и личных кабинетов в банке и определить им место для чрезвычайных ситуаций. Так же написать для детей телефоны и адреса тех, кого в экстренном случае они могут попросить о помощи. Предупредите этих людей об этом</a:t>
            </a:r>
          </a:p>
        </p:txBody>
      </p:sp>
      <p:pic>
        <p:nvPicPr>
          <p:cNvPr id="26626" name="Picture 2" descr="http://romgal.ru/uploads/image/077-08-K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250" y="5155389"/>
            <a:ext cx="2037973" cy="1357322"/>
          </a:xfrm>
          <a:prstGeom prst="rect">
            <a:avLst/>
          </a:prstGeom>
          <a:noFill/>
        </p:spPr>
      </p:pic>
      <p:pic>
        <p:nvPicPr>
          <p:cNvPr id="26628" name="Picture 4" descr="https://posobie.help/wp-content/uploads/2017/12/original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9396" y="5226827"/>
            <a:ext cx="1708231" cy="1214446"/>
          </a:xfrm>
          <a:prstGeom prst="rect">
            <a:avLst/>
          </a:prstGeom>
          <a:noFill/>
        </p:spPr>
      </p:pic>
      <p:pic>
        <p:nvPicPr>
          <p:cNvPr id="26630" name="Picture 6" descr="http://topkin.ru/wp-content/uploads/2016/12/i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0661" y="4721865"/>
            <a:ext cx="1201715" cy="1695610"/>
          </a:xfrm>
          <a:prstGeom prst="rect">
            <a:avLst/>
          </a:prstGeom>
          <a:noFill/>
        </p:spPr>
      </p:pic>
      <p:pic>
        <p:nvPicPr>
          <p:cNvPr id="26632" name="Picture 8" descr="https://kancwagon.ru/wa-data/public/shop/products/04/71/87104/images/56015/56015.750x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4846" y="5200068"/>
            <a:ext cx="1275652" cy="1275652"/>
          </a:xfrm>
          <a:prstGeom prst="rect">
            <a:avLst/>
          </a:prstGeom>
          <a:noFill/>
        </p:spPr>
      </p:pic>
      <p:pic>
        <p:nvPicPr>
          <p:cNvPr id="26634" name="Picture 10" descr="http://1000dosok.info/s/09-01-93402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318" y="5250625"/>
            <a:ext cx="1750275" cy="1166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E4450C7-C993-418F-A49D-3089CF7F5B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61767" y="1229802"/>
            <a:ext cx="4189228" cy="43983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dirty="0">
                <a:latin typeface="+mj-lt"/>
                <a:ea typeface="+mj-ea"/>
                <a:cs typeface="+mj-cs"/>
              </a:rPr>
              <a:t>Разная температура освещения вызывает разные эмоции и может влиять на ваше настроение и способность расслабиться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0CCE1F-2EC4-4D83-8CE2-42FD47C42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64"/>
            <a:ext cx="7529213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59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E84D74-882E-4730-8CDF-F8CC030A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4463"/>
            <a:ext cx="12181419" cy="698405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114B27-F703-4C06-87ED-96DEC2B79ACD}"/>
              </a:ext>
            </a:extLst>
          </p:cNvPr>
          <p:cNvSpPr/>
          <p:nvPr/>
        </p:nvSpPr>
        <p:spPr>
          <a:xfrm>
            <a:off x="119336" y="476672"/>
            <a:ext cx="3384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Цвет спальни</a:t>
            </a:r>
          </a:p>
          <a:p>
            <a:r>
              <a:rPr lang="ru-RU" sz="2400" b="1" dirty="0"/>
              <a:t>Плотные шторы</a:t>
            </a:r>
          </a:p>
          <a:p>
            <a:r>
              <a:rPr lang="ru-RU" sz="2400" b="1" dirty="0"/>
              <a:t>Отсутствие зеркал</a:t>
            </a:r>
          </a:p>
          <a:p>
            <a:r>
              <a:rPr lang="ru-RU" sz="2400" b="1" dirty="0"/>
              <a:t>Отсутствие пространства под кроватью</a:t>
            </a:r>
          </a:p>
          <a:p>
            <a:r>
              <a:rPr lang="ru-RU" sz="2400" b="1" dirty="0"/>
              <a:t>Тяжелое одеяло</a:t>
            </a:r>
          </a:p>
          <a:p>
            <a:r>
              <a:rPr lang="ru-RU" sz="2400" b="1" dirty="0"/>
              <a:t>Чувство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14347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Снижение стресса посредством фильтрации получаемой информации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264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700" dirty="0"/>
              <a:t>Телевидение, интернет и ориентировочный рефлекс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DD9FB-E3C0-424C-8D27-8B678C89D0CC}"/>
              </a:ext>
            </a:extLst>
          </p:cNvPr>
          <p:cNvSpPr txBox="1"/>
          <p:nvPr/>
        </p:nvSpPr>
        <p:spPr>
          <a:xfrm>
            <a:off x="6640643" y="2216151"/>
            <a:ext cx="5160808" cy="3390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2000">
                <a:solidFill>
                  <a:schemeClr val="tx2"/>
                </a:solidFill>
              </a:rPr>
              <a:t>Телевидение, интернет, видеоигры используют технологии, многократно увеличивающие скорость того, что происходит перед нашими глазами. </a:t>
            </a:r>
          </a:p>
          <a:p>
            <a:pPr algn="ctr">
              <a:spcAft>
                <a:spcPts val="600"/>
              </a:spcAft>
            </a:pPr>
            <a:endParaRPr lang="ru-RU" sz="200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sz="2000">
                <a:solidFill>
                  <a:schemeClr val="tx2"/>
                </a:solidFill>
              </a:rPr>
              <a:t>Именно форма таких средств передачи  - быстрая смена кадров, монтаж, масштабирование, панорамное изображение – активирует </a:t>
            </a:r>
            <a:r>
              <a:rPr lang="ru-RU" sz="2000" b="1">
                <a:solidFill>
                  <a:schemeClr val="tx2"/>
                </a:solidFill>
              </a:rPr>
              <a:t>ориентировочный рефлекс</a:t>
            </a:r>
          </a:p>
        </p:txBody>
      </p:sp>
      <p:pic>
        <p:nvPicPr>
          <p:cNvPr id="2050" name="Picture 2" descr="http://permdaily.ru/uploads/posts/2017-09/chego-tam-takoe-doklad-o-rasklade-gubernatorskih-vyborov-ot-kolleg_1.jpg"/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l="21972" r="18694" b="-1"/>
          <a:stretch/>
        </p:blipFill>
        <p:spPr bwMode="auto">
          <a:xfrm>
            <a:off x="1682" y="10"/>
            <a:ext cx="6096000" cy="6857990"/>
          </a:xfrm>
          <a:prstGeom prst="rect">
            <a:avLst/>
          </a:prstGeom>
          <a:noFill/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AutoShape 2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8" name="AutoShape 4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0" name="AutoShape 6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20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700"/>
              <a:t>Телевидение, интернет и ориентировочный рефлекс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98FAFD-048F-4A77-8E7E-ECFD6501AB78}"/>
              </a:ext>
            </a:extLst>
          </p:cNvPr>
          <p:cNvSpPr txBox="1"/>
          <p:nvPr/>
        </p:nvSpPr>
        <p:spPr>
          <a:xfrm>
            <a:off x="6400800" y="2216150"/>
            <a:ext cx="5638799" cy="44828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>
                <a:solidFill>
                  <a:schemeClr val="tx2"/>
                </a:solidFill>
              </a:rPr>
              <a:t>Ориентировочный рефлекс</a:t>
            </a:r>
          </a:p>
          <a:p>
            <a:pPr algn="ctr">
              <a:spcAft>
                <a:spcPts val="600"/>
              </a:spcAft>
            </a:pPr>
            <a:r>
              <a:rPr lang="ru-RU" sz="2000">
                <a:solidFill>
                  <a:schemeClr val="tx2"/>
                </a:solidFill>
              </a:rPr>
              <a:t>Этот рефлекс возникает каждый раз, когда мы замечаем изменение в нашем окружении и особенно  неожиданное движение.</a:t>
            </a:r>
          </a:p>
          <a:p>
            <a:pPr algn="ctr">
              <a:spcAft>
                <a:spcPts val="600"/>
              </a:spcAft>
            </a:pPr>
            <a:r>
              <a:rPr lang="ru-RU" sz="2000">
                <a:solidFill>
                  <a:schemeClr val="tx2"/>
                </a:solidFill>
              </a:rPr>
              <a:t>Мы инстинктивно прекращаем заниматься тем чем занимались, замираем , поворачиваемся на источник звука или движения чтобы сконцентрироваться и понять что происходит.</a:t>
            </a:r>
          </a:p>
          <a:p>
            <a:pPr algn="ctr">
              <a:spcAft>
                <a:spcPts val="600"/>
              </a:spcAft>
            </a:pPr>
            <a:r>
              <a:rPr lang="ru-RU" sz="2000">
                <a:solidFill>
                  <a:schemeClr val="tx2"/>
                </a:solidFill>
              </a:rPr>
              <a:t>Телевидение включает этот рефлекс гораздо быстрее, чем это бывает в реальной жизни, иногда мы не можем оторвать взгляд от экрана даже во время интимного разговора</a:t>
            </a:r>
          </a:p>
        </p:txBody>
      </p:sp>
      <p:pic>
        <p:nvPicPr>
          <p:cNvPr id="50178" name="Picture 2" descr="http://static.tvtome.com/images/genie_images/story/2012_usa/s/Scary-Week1/Scary-Week1_banner.jpg"/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l="18334" r="29887" b="-1"/>
          <a:stretch/>
        </p:blipFill>
        <p:spPr bwMode="auto">
          <a:xfrm>
            <a:off x="1682" y="10"/>
            <a:ext cx="6096000" cy="6857990"/>
          </a:xfrm>
          <a:prstGeom prst="rect">
            <a:avLst/>
          </a:prstGeom>
          <a:noFill/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AutoShape 2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8" name="AutoShape 4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0" name="AutoShape 6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77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700"/>
              <a:t>Телевидение, интернет и ориентировочный рефлекс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CB21B6-A38B-4E8D-B231-9D1DC069AC4A}"/>
              </a:ext>
            </a:extLst>
          </p:cNvPr>
          <p:cNvSpPr txBox="1"/>
          <p:nvPr/>
        </p:nvSpPr>
        <p:spPr>
          <a:xfrm>
            <a:off x="6507354" y="2216151"/>
            <a:ext cx="5379845" cy="3390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2"/>
                </a:solidFill>
              </a:rPr>
              <a:t>Мы смотрим телевизор и видео на </a:t>
            </a:r>
            <a:r>
              <a:rPr lang="ru-RU" sz="2000" dirty="0" err="1">
                <a:solidFill>
                  <a:schemeClr val="tx2"/>
                </a:solidFill>
              </a:rPr>
              <a:t>ютубе</a:t>
            </a:r>
            <a:r>
              <a:rPr lang="ru-RU" sz="2000" dirty="0">
                <a:solidFill>
                  <a:schemeClr val="tx2"/>
                </a:solidFill>
              </a:rPr>
              <a:t> больше чем планировали. Это вызывает у нас непрекращающийся ориентировочный рефлекс без пауз на восстановление.</a:t>
            </a:r>
          </a:p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2"/>
                </a:solidFill>
              </a:rPr>
              <a:t>Долгий просмотр телевидения и роликов вызывает опустошение и усталость.</a:t>
            </a:r>
          </a:p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2"/>
                </a:solidFill>
              </a:rPr>
              <a:t>Однако, у нас появляется пристрастие к такому времяпрепровождению.</a:t>
            </a:r>
          </a:p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chemeClr val="tx2"/>
                </a:solidFill>
              </a:rPr>
              <a:t>Более медленные «темпы жизни» начинают казаться скучными. </a:t>
            </a:r>
          </a:p>
        </p:txBody>
      </p:sp>
      <p:pic>
        <p:nvPicPr>
          <p:cNvPr id="54274" name="Picture 2" descr="http://ladysgarmony.ru/wp-content/uploads/2014/06/Fruehuebt.jpg"/>
          <p:cNvPicPr>
            <a:picLocks noChangeAspect="1" noChangeArrowheads="1"/>
          </p:cNvPicPr>
          <p:nvPr/>
        </p:nvPicPr>
        <p:blipFill rotWithShape="1">
          <a:blip r:embed="rId3">
            <a:alphaModFix/>
          </a:blip>
          <a:srcRect l="2582" r="38084" b="-1"/>
          <a:stretch/>
        </p:blipFill>
        <p:spPr bwMode="auto">
          <a:xfrm>
            <a:off x="1682" y="10"/>
            <a:ext cx="6096000" cy="6857990"/>
          </a:xfrm>
          <a:prstGeom prst="rect">
            <a:avLst/>
          </a:prstGeom>
          <a:noFill/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AutoShape 2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otvet.imgsmail.ru/download/u_26672c2d17a7d88fc0f0524b176a555d_800.jp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6" name="AutoShape 2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68" name="AutoShape 4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0" name="AutoShape 6" descr="http://ru.tompayneblog.com/img/23003-3.jpe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4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C534B-2395-4A9C-8EB6-83A3490D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F5E9BE-4204-409C-A580-041AA9F3C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CC9D15-96B2-413A-9892-7BD49254B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5CBE368-23A5-4011-A306-511B9690F91D}"/>
              </a:ext>
            </a:extLst>
          </p:cNvPr>
          <p:cNvSpPr/>
          <p:nvPr/>
        </p:nvSpPr>
        <p:spPr>
          <a:xfrm>
            <a:off x="1028700" y="2569048"/>
            <a:ext cx="3708192" cy="37117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Усталость от сострадания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CD6D10C-19EB-4D53-AB2A-3960631A0F1B}"/>
              </a:ext>
            </a:extLst>
          </p:cNvPr>
          <p:cNvSpPr/>
          <p:nvPr/>
        </p:nvSpPr>
        <p:spPr>
          <a:xfrm>
            <a:off x="8551322" y="3429000"/>
            <a:ext cx="3373089" cy="3293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Викарная травма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79D6617-C152-4401-ABD0-85AE96B1CBFC}"/>
              </a:ext>
            </a:extLst>
          </p:cNvPr>
          <p:cNvSpPr/>
          <p:nvPr/>
        </p:nvSpPr>
        <p:spPr>
          <a:xfrm>
            <a:off x="4843129" y="1098263"/>
            <a:ext cx="4001067" cy="37473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Эмоциональное выгорание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612E43-4D02-4DC6-9215-1349FEBBF2D2}"/>
              </a:ext>
            </a:extLst>
          </p:cNvPr>
          <p:cNvSpPr/>
          <p:nvPr/>
        </p:nvSpPr>
        <p:spPr>
          <a:xfrm>
            <a:off x="0" y="25757"/>
            <a:ext cx="12192000" cy="966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D9660C93-4998-4530-A705-9C2C806F3801}"/>
              </a:ext>
            </a:extLst>
          </p:cNvPr>
          <p:cNvSpPr txBox="1">
            <a:spLocks/>
          </p:cNvSpPr>
          <p:nvPr/>
        </p:nvSpPr>
        <p:spPr>
          <a:xfrm>
            <a:off x="490502" y="167241"/>
            <a:ext cx="7605634" cy="672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</a:rPr>
              <a:t>Выгорание или что-то еще?</a:t>
            </a:r>
          </a:p>
        </p:txBody>
      </p:sp>
    </p:spTree>
    <p:extLst>
      <p:ext uri="{BB962C8B-B14F-4D97-AF65-F5344CB8AC3E}">
        <p14:creationId xmlns:p14="http://schemas.microsoft.com/office/powerpoint/2010/main" val="1819087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FC6FB-FD47-4880-B66D-46BC45DC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500"/>
              <a:t>Прежде чем смотреть ужастик или мелодраму – подумайте надо ли вам это!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A57F2-A77A-4525-8638-C765105C3B83}"/>
              </a:ext>
            </a:extLst>
          </p:cNvPr>
          <p:cNvSpPr txBox="1"/>
          <p:nvPr/>
        </p:nvSpPr>
        <p:spPr>
          <a:xfrm>
            <a:off x="7182615" y="2216151"/>
            <a:ext cx="3943575" cy="3390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2400" dirty="0">
                <a:solidFill>
                  <a:schemeClr val="tx2"/>
                </a:solidFill>
              </a:rPr>
              <a:t>Просмотр фильмов ужасов или мелодрам (особенно перекликающихся с нашими проблемами, которые мы тщательно пытаемся забыть)могут вызвать страхи и тяжелые переживания.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85D609-BB52-4ECF-9A84-0FCBF09F7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3733" r="26933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5377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Смена места и вида деятельности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184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CA6B9-C19C-42C7-98E9-73DB15738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7587" y="2047996"/>
            <a:ext cx="2461857" cy="33909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/>
              <a:t>Отпуск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/>
              <a:t>Новая должность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/>
              <a:t>Новый проект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/>
              <a:t>Поездка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DA1937-E936-420A-9FFC-E3766610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16" y="0"/>
            <a:ext cx="9639359" cy="675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Удовлетворение физических потребностей 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1192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DFC6E7-1A7C-48FB-A227-0764D4565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3404" y="334925"/>
            <a:ext cx="3644450" cy="4804419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Будьте внимательны  к себе. Не откладывайте поход в туалет, питье и еду.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Проводите периодическую «ревизию» мышечного корсета, устранение «зажимов», которые могут стать хроническими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Выделяйте достаточно времени для сна, отдыха и размышлений. 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24DA21-4360-4555-BB16-D60E4C9F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7576"/>
            <a:ext cx="8213404" cy="57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29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Общение внешнее и внутреннее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3356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4854C3-58CC-4A2C-B4CA-926819F0C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6FD5C0-E257-4B9E-9413-27A374F07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17081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FA7B9933-15AE-4ACB-B091-21C9F3853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924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57BB50-0A5D-4AD7-87AB-5904B788B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24798" y="4550150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D5E7CE-8430-4ED8-87F2-AF5C660CF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1AC28-5B9C-4D41-95E9-675EDF3F4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446F29-8D76-46EF-B0AF-41066F65A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9D559-ACEB-4190-9EC9-46B34375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858" y="1351429"/>
            <a:ext cx="3369365" cy="2871320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Общение внутреннее и внешнее</a:t>
            </a:r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767E4-3403-4935-B1A5-BDF0E1037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911" y="865954"/>
            <a:ext cx="5511090" cy="5131235"/>
          </a:xfrm>
        </p:spPr>
        <p:txBody>
          <a:bodyPr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Разговор по душам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Общение с детьми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Мечтание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Визуализация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Выговориться незаинтересованному человеку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Общение в семье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Самовнушение/трансовые состояния/медитация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02189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4854C3-58CC-4A2C-B4CA-926819F0C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6FD5C0-E257-4B9E-9413-27A374F07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17081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FA7B9933-15AE-4ACB-B091-21C9F3853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924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57BB50-0A5D-4AD7-87AB-5904B788B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24798" y="4550150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D5E7CE-8430-4ED8-87F2-AF5C660CF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1AC28-5B9C-4D41-95E9-675EDF3F4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E446F29-8D76-46EF-B0AF-41066F65A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9D559-ACEB-4190-9EC9-46B34375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858" y="1351429"/>
            <a:ext cx="3369365" cy="2871320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Хобби и спорт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F767E4-3403-4935-B1A5-BDF0E1037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210" y="494676"/>
            <a:ext cx="5511090" cy="6190938"/>
          </a:xfrm>
        </p:spPr>
        <p:txBody>
          <a:bodyPr anchor="ctr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Чтение книг/журналов/</a:t>
            </a:r>
            <a:r>
              <a:rPr lang="ru-RU" sz="2400" dirty="0" err="1"/>
              <a:t>пабликов</a:t>
            </a:r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Послушать музыку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Бесцельное рисование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Компьютерные игры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Просмотр </a:t>
            </a:r>
            <a:r>
              <a:rPr lang="en-US" sz="2400" dirty="0"/>
              <a:t>TV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Разгадывание кроссвордов/</a:t>
            </a:r>
            <a:r>
              <a:rPr lang="ru-RU" sz="2400" dirty="0" err="1"/>
              <a:t>судоку</a:t>
            </a:r>
            <a:r>
              <a:rPr lang="ru-RU" sz="2400" dirty="0"/>
              <a:t>/ головоломок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Общение с животными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Танцы/йога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Шитье/рукоделие/вязание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Спорт/поход/ходьба</a:t>
            </a:r>
          </a:p>
        </p:txBody>
      </p:sp>
    </p:spTree>
    <p:extLst>
      <p:ext uri="{BB962C8B-B14F-4D97-AF65-F5344CB8AC3E}">
        <p14:creationId xmlns:p14="http://schemas.microsoft.com/office/powerpoint/2010/main" val="2801280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1AB7CFDD-E67B-4078-9BD0-D09D4200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F80E57-7318-4746-8DB3-98A8160611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0" cy="6857989"/>
          </a:xfrm>
          <a:prstGeom prst="rect">
            <a:avLst/>
          </a:prstGeom>
        </p:spPr>
      </p:pic>
      <p:sp>
        <p:nvSpPr>
          <p:cNvPr id="38" name="Rectangle 29">
            <a:extLst>
              <a:ext uri="{FF2B5EF4-FFF2-40B4-BE49-F238E27FC236}">
                <a16:creationId xmlns:a16="http://schemas.microsoft.com/office/drawing/2014/main" id="{4DAEF25D-C97E-48E9-B20C-FEFC2EC6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3200"/>
            <a:ext cx="12191999" cy="53848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2000">
                <a:srgbClr val="000000">
                  <a:alpha val="41000"/>
                </a:srgbClr>
              </a:gs>
              <a:gs pos="100000">
                <a:srgbClr val="000000">
                  <a:alpha val="67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3B4D7-D3E1-4A47-8F9C-C39E87F08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401" y="1066800"/>
            <a:ext cx="7272408" cy="2646795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Психологические методы и ресурсы</a:t>
            </a:r>
          </a:p>
        </p:txBody>
      </p:sp>
      <p:grpSp>
        <p:nvGrpSpPr>
          <p:cNvPr id="39" name="Group 31">
            <a:extLst>
              <a:ext uri="{FF2B5EF4-FFF2-40B4-BE49-F238E27FC236}">
                <a16:creationId xmlns:a16="http://schemas.microsoft.com/office/drawing/2014/main" id="{91B7537E-7B93-4306-B9DF-4CD583E0A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37480"/>
            <a:ext cx="867485" cy="115439"/>
            <a:chOff x="8910933" y="1861308"/>
            <a:chExt cx="867485" cy="115439"/>
          </a:xfrm>
        </p:grpSpPr>
        <p:sp>
          <p:nvSpPr>
            <p:cNvPr id="40" name="Rectangle 32">
              <a:extLst>
                <a:ext uri="{FF2B5EF4-FFF2-40B4-BE49-F238E27FC236}">
                  <a16:creationId xmlns:a16="http://schemas.microsoft.com/office/drawing/2014/main" id="{00AB796C-11E6-468E-9C0D-38940D8E2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FC9ACE4-DF02-4B56-B482-DDAD2EC09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99CC309-9401-4122-8206-A304650EF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1307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601" y="280035"/>
            <a:ext cx="9630946" cy="535797"/>
          </a:xfrm>
        </p:spPr>
        <p:txBody>
          <a:bodyPr>
            <a:noAutofit/>
          </a:bodyPr>
          <a:lstStyle/>
          <a:p>
            <a:pPr lvl="0"/>
            <a:r>
              <a:rPr lang="ru-RU" sz="4000" dirty="0"/>
              <a:t>Оцените, куда утекает ваша энергия?</a:t>
            </a:r>
          </a:p>
        </p:txBody>
      </p:sp>
      <p:pic>
        <p:nvPicPr>
          <p:cNvPr id="6" name="Picture 2" descr="http://itd3.mycdn.me/image?id=837543130862&amp;t=20&amp;plc=WEB&amp;tkn=*zVbFgymg_ENZ5AK15z9czqUje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0637" y="2528839"/>
            <a:ext cx="3324555" cy="2555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791729" y="1305656"/>
            <a:ext cx="2000264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Страхи и тревожность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95438" y="5250437"/>
            <a:ext cx="2000264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Спазмы мышц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11890" y="4852764"/>
            <a:ext cx="2000264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Стремление быть идеальной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53544" y="3043946"/>
            <a:ext cx="2000264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Токсичное окружение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244650" y="1224017"/>
            <a:ext cx="2218052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Игра в многозадачность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66541" y="928902"/>
            <a:ext cx="2000264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Родительские установки и формулировки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75905" y="3043946"/>
            <a:ext cx="2000264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Затаенные обиды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4361" y="4882746"/>
            <a:ext cx="2105749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Невыполненные обещания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96299" y="5250437"/>
            <a:ext cx="2000264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Разговоры о своих планах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58913" y="931688"/>
            <a:ext cx="2093629" cy="135732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Незаконченные и не доведенные до конца дела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081" y="159026"/>
            <a:ext cx="7313839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E9514-3270-4F7C-816D-7F165FC7A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426" y="723901"/>
            <a:ext cx="5465148" cy="1288884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Эмоциональное выгорание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E0714D-8F79-45FC-9C0E-7F97C963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426" y="2732545"/>
            <a:ext cx="5465149" cy="3232826"/>
          </a:xfrm>
        </p:spPr>
        <p:txBody>
          <a:bodyPr anchor="t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ru-RU" dirty="0"/>
              <a:t>Это эмоциональное и ментальное истощение вызванное предельным напряжением от стресса в профессиях связанных с тесным общением с людьми.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Это может происходить из самых разных источников: травмирующего события, бесконечных суточных смен, напряженных отношений в коллективе, отсутствия удовлетворения от работы, плохих условий или жесткой конфронтации с начальством.</a:t>
            </a:r>
          </a:p>
          <a:p>
            <a:pPr algn="ctr">
              <a:lnSpc>
                <a:spcPct val="100000"/>
              </a:lnSpc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9286BC-2700-419F-B5F2-ED536B186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8625" r="16874" b="-1"/>
          <a:stretch/>
        </p:blipFill>
        <p:spPr>
          <a:xfrm>
            <a:off x="7620000" y="10"/>
            <a:ext cx="4572000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73091F1-AA5A-47C6-9502-D5870A72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76258" y="2320171"/>
            <a:ext cx="867485" cy="115439"/>
            <a:chOff x="8910933" y="1861308"/>
            <a:chExt cx="867485" cy="115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085C4F7-6E91-4DF6-BB01-A46132BC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5476588-B9AD-4662-A085-8E4D91493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CDB34B3-D348-476E-BE7F-1139370F4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3628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C8279C-D7D7-49D5-9843-83F83E740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/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Отношение к себе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0903" y="2166548"/>
            <a:ext cx="5778697" cy="412085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Оцените свой сон и еду, сколько вы спите, как вы питаетесь и есть ли наплевательское отношение к себе.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Оцените, как часто вы пьете алкоголь. Можете ли от него отказаться? Является ли он «неотъемлемой частью праздника»?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Насколько трудно стало справляться с обязанностями, все раздражает, насколько выражены симптомы эмоциональной усталости?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Ритуалы перехода из состояния «Я на работе, я медсестра» в состоянии «Я не на работе, я Марина» (спецодежда, браслет/часы)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ru-RU" sz="18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ru-RU" sz="1800" dirty="0"/>
          </a:p>
          <a:p>
            <a:pPr>
              <a:lnSpc>
                <a:spcPct val="100000"/>
              </a:lnSpc>
            </a:pP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08C41B-8842-43C9-8F11-C774F9D68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084" r="36582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7804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45FDA9-BD4E-4A7B-8DE2-1285F24C4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98" y="1474469"/>
            <a:ext cx="5355788" cy="401684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636" y="908721"/>
            <a:ext cx="7384921" cy="577689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200" dirty="0"/>
              <a:t>Оцените ваше отношение к пациентам. Что вас раздражает или пугает? Каковы ваши триггеры?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/>
              <a:t>Научитесь умению разделять с пациентом ответственность за результат.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/>
              <a:t>Поведение пациента- результат его болезненного состояния. Не принимайте на свой счет агрессию и высказывания.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/>
              <a:t>Разговор с пациентом – это тоже специальная манипуляция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/>
              <a:t>Пациенты любого возраста имеют сложные коммуникативные потребности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200" dirty="0"/>
              <a:t>Будьте чувствительны к признакам нарушения коммуникации у пациентов</a:t>
            </a:r>
          </a:p>
          <a:p>
            <a:endParaRPr lang="ru-RU" sz="22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BBD7F3C-FF77-45A8-A901-DBDA590F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786" y="342973"/>
            <a:ext cx="6494235" cy="56574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Отношение к работе</a:t>
            </a:r>
          </a:p>
        </p:txBody>
      </p:sp>
    </p:spTree>
    <p:extLst>
      <p:ext uri="{BB962C8B-B14F-4D97-AF65-F5344CB8AC3E}">
        <p14:creationId xmlns:p14="http://schemas.microsoft.com/office/powerpoint/2010/main" val="48091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4A279F5-5D33-453B-A905-C1A17E37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/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Отношение к близким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7355" y="2216151"/>
            <a:ext cx="5532245" cy="428958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dirty="0"/>
              <a:t>Подумайте о своем окружении. Если ли кто-то кто может выслушать без оценок и нотаций. С кем можно поделиться эмоциями и переживаниями?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dirty="0"/>
              <a:t>Считаете ли вы что ваши близкие и партнеры «должны угадывать» ваши желания? Умеете ли вы высказывать ваши желания вслух? Не получается ли так, что «не угаданные и таким образом не исполненные желания, вызывают чувство обиды и раздражения?</a:t>
            </a:r>
          </a:p>
          <a:p>
            <a:pPr>
              <a:lnSpc>
                <a:spcPct val="100000"/>
              </a:lnSpc>
            </a:pPr>
            <a:endParaRPr lang="ru-RU" dirty="0"/>
          </a:p>
        </p:txBody>
      </p:sp>
      <p:pic>
        <p:nvPicPr>
          <p:cNvPr id="6" name="Рисунок 5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CB1F2DD-7A5E-452A-9D1E-097D5FB0D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2489" r="18176" b="-1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3834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081" y="159026"/>
            <a:ext cx="7313839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7426" y="723901"/>
            <a:ext cx="5465148" cy="1288884"/>
          </a:xfrm>
        </p:spPr>
        <p:txBody>
          <a:bodyPr anchor="b">
            <a:normAutofit/>
          </a:bodyPr>
          <a:lstStyle/>
          <a:p>
            <a:pPr algn="ctr"/>
            <a:r>
              <a:rPr lang="ru-RU"/>
              <a:t>Еще немного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74256" y="2012785"/>
            <a:ext cx="6634716" cy="448011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endParaRPr lang="ru-RU" dirty="0"/>
          </a:p>
          <a:p>
            <a:pPr algn="ctr">
              <a:lnSpc>
                <a:spcPct val="100000"/>
              </a:lnSpc>
            </a:pPr>
            <a:r>
              <a:rPr lang="ru-RU" dirty="0"/>
              <a:t>Налаживать социальные контакты и связи.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Беречь себя, отдыхать, чаще быть в тишине, заниматься любимым делом, выезжать на природу.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Выбирать близких людей, а не терпеть их и смиряться.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Думать, рефлексировать и почаще задаваться вопросами: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Что я делаю?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Для чего я это делаю? Для кого я это делаю?</a:t>
            </a:r>
          </a:p>
          <a:p>
            <a:pPr algn="ctr">
              <a:lnSpc>
                <a:spcPct val="100000"/>
              </a:lnSpc>
            </a:pPr>
            <a:r>
              <a:rPr lang="ru-RU" dirty="0"/>
              <a:t>Каких затрат это от меня требует?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B5B29-1AD6-4653-BE72-1C9EF74F4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7805" r="24695"/>
          <a:stretch/>
        </p:blipFill>
        <p:spPr>
          <a:xfrm>
            <a:off x="7620000" y="10"/>
            <a:ext cx="4572000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73091F1-AA5A-47C6-9502-D5870A72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76258" y="2320171"/>
            <a:ext cx="867485" cy="115439"/>
            <a:chOff x="8910933" y="1861308"/>
            <a:chExt cx="867485" cy="1154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85C4F7-6E91-4DF6-BB01-A46132BC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476588-B9AD-4662-A085-8E4D91493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CDB34B3-D348-476E-BE7F-1139370F4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7FBBB34-4EB7-4F5A-B1C2-5AA2D7540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18" y="101809"/>
            <a:ext cx="10463135" cy="865057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Симптомы профессионального выгорания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2DAC736-D773-4FFE-BAA9-5139C579519B}"/>
              </a:ext>
            </a:extLst>
          </p:cNvPr>
          <p:cNvSpPr/>
          <p:nvPr/>
        </p:nvSpPr>
        <p:spPr>
          <a:xfrm>
            <a:off x="434715" y="1394084"/>
            <a:ext cx="3432748" cy="188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Физические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E48A827-8793-4651-BCDF-DDC9F68DE2E8}"/>
              </a:ext>
            </a:extLst>
          </p:cNvPr>
          <p:cNvSpPr/>
          <p:nvPr/>
        </p:nvSpPr>
        <p:spPr>
          <a:xfrm>
            <a:off x="4402112" y="1394083"/>
            <a:ext cx="3432748" cy="188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Эмоциональные</a:t>
            </a:r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FC31B95-1400-4EED-BA35-0FA68F0326E0}"/>
              </a:ext>
            </a:extLst>
          </p:cNvPr>
          <p:cNvSpPr/>
          <p:nvPr/>
        </p:nvSpPr>
        <p:spPr>
          <a:xfrm>
            <a:off x="8324539" y="1394083"/>
            <a:ext cx="3432748" cy="188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Поведенческие</a:t>
            </a:r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687E029-22EA-4C65-AF83-B06639302FE2}"/>
              </a:ext>
            </a:extLst>
          </p:cNvPr>
          <p:cNvSpPr/>
          <p:nvPr/>
        </p:nvSpPr>
        <p:spPr>
          <a:xfrm>
            <a:off x="1678898" y="4002373"/>
            <a:ext cx="3432748" cy="188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Интеллектуальные</a:t>
            </a:r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79042A1-0EC0-415C-AFE3-EB5D052FB756}"/>
              </a:ext>
            </a:extLst>
          </p:cNvPr>
          <p:cNvSpPr/>
          <p:nvPr/>
        </p:nvSpPr>
        <p:spPr>
          <a:xfrm>
            <a:off x="7080356" y="4002373"/>
            <a:ext cx="3432748" cy="1888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Социальные</a:t>
            </a:r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CA4344C-AE96-4A0B-9463-01838BF9C211}"/>
              </a:ext>
            </a:extLst>
          </p:cNvPr>
          <p:cNvSpPr/>
          <p:nvPr/>
        </p:nvSpPr>
        <p:spPr>
          <a:xfrm>
            <a:off x="434714" y="1911246"/>
            <a:ext cx="3432748" cy="188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Усталость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Бессонница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Головные боли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Нарушение пищеварения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29EF2F9-BC90-4987-81B4-47A7686AC0AB}"/>
              </a:ext>
            </a:extLst>
          </p:cNvPr>
          <p:cNvSpPr/>
          <p:nvPr/>
        </p:nvSpPr>
        <p:spPr>
          <a:xfrm>
            <a:off x="7080355" y="4519535"/>
            <a:ext cx="3432748" cy="188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Ощущение изоляции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Нежелание общаться с близкими и коллегами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Ощущение недостатка поддержки от близких и коллег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0956004-7630-4F07-AEE7-547D81784867}"/>
              </a:ext>
            </a:extLst>
          </p:cNvPr>
          <p:cNvSpPr/>
          <p:nvPr/>
        </p:nvSpPr>
        <p:spPr>
          <a:xfrm>
            <a:off x="4402112" y="1911245"/>
            <a:ext cx="3432748" cy="188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Безразличие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Тревога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Депрессия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Апатия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Чувство вины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EE8A945-38C3-4772-9C9E-DC842545B599}"/>
              </a:ext>
            </a:extLst>
          </p:cNvPr>
          <p:cNvSpPr/>
          <p:nvPr/>
        </p:nvSpPr>
        <p:spPr>
          <a:xfrm>
            <a:off x="8324537" y="1918743"/>
            <a:ext cx="3432748" cy="188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Потеря или повышение аппетита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Несчастные случаи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Желание уединения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Уход от ответственности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Опоздания на работу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44E2E05-611F-4659-8684-AA7B951AB63B}"/>
              </a:ext>
            </a:extLst>
          </p:cNvPr>
          <p:cNvSpPr/>
          <p:nvPr/>
        </p:nvSpPr>
        <p:spPr>
          <a:xfrm>
            <a:off x="1678898" y="4519534"/>
            <a:ext cx="3432748" cy="188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Снижение интереса к работе и обучению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Потеря вкуса к жизни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Оскудение репертуара действий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Шаблонное мышление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ru-RU" sz="2500" b="1"/>
            </a:br>
            <a:br>
              <a:rPr lang="ru-RU" sz="2500" b="1"/>
            </a:br>
            <a:endParaRPr lang="ru-RU" sz="25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40643" y="2216151"/>
            <a:ext cx="5160808" cy="33909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Работа в суточном графике без права сна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Работа без отдыха более 160 часов в месяц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/>
          <a:stretch/>
        </p:blipFill>
        <p:spPr bwMode="auto">
          <a:xfrm>
            <a:off x="1682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4C644D3-0FAD-4D71-8B06-E8D4806C7984}"/>
              </a:ext>
            </a:extLst>
          </p:cNvPr>
          <p:cNvSpPr txBox="1">
            <a:spLocks/>
          </p:cNvSpPr>
          <p:nvPr/>
        </p:nvSpPr>
        <p:spPr>
          <a:xfrm>
            <a:off x="6503568" y="471771"/>
            <a:ext cx="5465148" cy="1288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Факторы провоцирующие эмоциональное выгорание</a:t>
            </a:r>
          </a:p>
        </p:txBody>
      </p:sp>
    </p:spTree>
    <p:extLst>
      <p:ext uri="{BB962C8B-B14F-4D97-AF65-F5344CB8AC3E}">
        <p14:creationId xmlns:p14="http://schemas.microsoft.com/office/powerpoint/2010/main" val="152365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ru-RU" sz="2500" b="1"/>
            </a:br>
            <a:br>
              <a:rPr lang="ru-RU" sz="2500" b="1"/>
            </a:br>
            <a:endParaRPr lang="ru-RU" sz="25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40643" y="2216151"/>
            <a:ext cx="5160808" cy="33909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Экстремальные переживания пациентов, боль и смерть 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4C644D3-0FAD-4D71-8B06-E8D4806C7984}"/>
              </a:ext>
            </a:extLst>
          </p:cNvPr>
          <p:cNvSpPr txBox="1">
            <a:spLocks/>
          </p:cNvSpPr>
          <p:nvPr/>
        </p:nvSpPr>
        <p:spPr>
          <a:xfrm>
            <a:off x="6503568" y="471771"/>
            <a:ext cx="5465148" cy="1288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Факторы провоцирующие эмоциональное выгорание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04D66-7659-4B6E-9A4E-A3E751F73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99" r="28749"/>
          <a:stretch/>
        </p:blipFill>
        <p:spPr>
          <a:xfrm>
            <a:off x="10665" y="0"/>
            <a:ext cx="607467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76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ru-RU" sz="2500" b="1"/>
            </a:br>
            <a:br>
              <a:rPr lang="ru-RU" sz="2500" b="1"/>
            </a:br>
            <a:endParaRPr lang="ru-RU" sz="25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40643" y="2216151"/>
            <a:ext cx="5160808" cy="33909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Фактор социальной несправедливости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Двойные стандарты у руководителей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Дедовщина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Превышение компетенции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Не соответствие образования и должности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Не принятие ценностей коллектива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4C644D3-0FAD-4D71-8B06-E8D4806C7984}"/>
              </a:ext>
            </a:extLst>
          </p:cNvPr>
          <p:cNvSpPr txBox="1">
            <a:spLocks/>
          </p:cNvSpPr>
          <p:nvPr/>
        </p:nvSpPr>
        <p:spPr>
          <a:xfrm>
            <a:off x="6503568" y="471771"/>
            <a:ext cx="5465148" cy="1288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Факторы провоцирующие эмоциональное выгорание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86D18B-1E52-4259-8388-E23FDFAD9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6" y="471771"/>
            <a:ext cx="6066424" cy="61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3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849264" y="733100"/>
            <a:ext cx="4618836" cy="1275669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br>
              <a:rPr lang="ru-RU" sz="2500" b="1"/>
            </a:br>
            <a:br>
              <a:rPr lang="ru-RU" sz="2500" b="1"/>
            </a:br>
            <a:endParaRPr lang="ru-RU" sz="250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640643" y="2216151"/>
            <a:ext cx="5160808" cy="3390900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Недостаточная оплата труда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Можете ли вы взять такси доехать до дома если вы уже без сил?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Можете ли вы посидеть в кафе с друзьями?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Можете ли вы поехать в отпуск?</a:t>
            </a:r>
          </a:p>
          <a:p>
            <a:r>
              <a:rPr lang="ru-RU" dirty="0"/>
              <a:t>Деньги в данном случае -  непосредственный ресурс восстановления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4C644D3-0FAD-4D71-8B06-E8D4806C7984}"/>
              </a:ext>
            </a:extLst>
          </p:cNvPr>
          <p:cNvSpPr txBox="1">
            <a:spLocks/>
          </p:cNvSpPr>
          <p:nvPr/>
        </p:nvSpPr>
        <p:spPr>
          <a:xfrm>
            <a:off x="6503568" y="471771"/>
            <a:ext cx="5465148" cy="1288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Факторы провоцирующие эмоциональное выгорание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729ED-0655-4970-B909-D4DA9DDE8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1"/>
          <a:stretch/>
        </p:blipFill>
        <p:spPr>
          <a:xfrm>
            <a:off x="0" y="14749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80761"/>
      </p:ext>
    </p:extLst>
  </p:cSld>
  <p:clrMapOvr>
    <a:masterClrMapping/>
  </p:clrMapOvr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1793</Words>
  <Application>Microsoft Office PowerPoint</Application>
  <PresentationFormat>Широкоэкранный</PresentationFormat>
  <Paragraphs>286</Paragraphs>
  <Slides>43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Bembo</vt:lpstr>
      <vt:lpstr>Calibri</vt:lpstr>
      <vt:lpstr>Wingdings</vt:lpstr>
      <vt:lpstr>AdornVTI</vt:lpstr>
      <vt:lpstr>Эмоциональное выгорание и другие опасные состояния в работе медицинской сестры и помогающих профессий</vt:lpstr>
      <vt:lpstr>Что нас травмирует?</vt:lpstr>
      <vt:lpstr>Презентация PowerPoint</vt:lpstr>
      <vt:lpstr>Эмоциональное выгорание</vt:lpstr>
      <vt:lpstr>Симптомы профессионального выгорания</vt:lpstr>
      <vt:lpstr>  </vt:lpstr>
      <vt:lpstr>  </vt:lpstr>
      <vt:lpstr>  </vt:lpstr>
      <vt:lpstr>  </vt:lpstr>
      <vt:lpstr>  </vt:lpstr>
      <vt:lpstr>  </vt:lpstr>
      <vt:lpstr>  </vt:lpstr>
      <vt:lpstr>Стадии профессионального выгорания</vt:lpstr>
      <vt:lpstr>Стадии профессионального выгорания</vt:lpstr>
      <vt:lpstr>Стадии профессионального выгорания</vt:lpstr>
      <vt:lpstr>Стадии профессионального выгорания</vt:lpstr>
      <vt:lpstr>Усталость от сострадания</vt:lpstr>
      <vt:lpstr>Усталость от сострадания</vt:lpstr>
      <vt:lpstr>Викарная травма</vt:lpstr>
      <vt:lpstr>Что можно сделать?</vt:lpstr>
      <vt:lpstr>Что можно сделать</vt:lpstr>
      <vt:lpstr>Оценка и изменение окружающей среды дома и на работе</vt:lpstr>
      <vt:lpstr>Снижение уровня стресса с помощью объектов не меняющих свое местоположение!</vt:lpstr>
      <vt:lpstr>Разная температура освещения вызывает разные эмоции и может влиять на ваше настроение и способность расслабиться</vt:lpstr>
      <vt:lpstr>Презентация PowerPoint</vt:lpstr>
      <vt:lpstr>Снижение стресса посредством фильтрации получаемой информации</vt:lpstr>
      <vt:lpstr>Телевидение, интернет и ориентировочный рефлекс</vt:lpstr>
      <vt:lpstr>Телевидение, интернет и ориентировочный рефлекс</vt:lpstr>
      <vt:lpstr>Телевидение, интернет и ориентировочный рефлекс</vt:lpstr>
      <vt:lpstr>Прежде чем смотреть ужастик или мелодраму – подумайте надо ли вам это!</vt:lpstr>
      <vt:lpstr>Смена места и вида деятельности</vt:lpstr>
      <vt:lpstr>Презентация PowerPoint</vt:lpstr>
      <vt:lpstr>Удовлетворение физических потребностей </vt:lpstr>
      <vt:lpstr>Презентация PowerPoint</vt:lpstr>
      <vt:lpstr>Общение внешнее и внутреннее</vt:lpstr>
      <vt:lpstr>Общение внутреннее и внешнее</vt:lpstr>
      <vt:lpstr>Хобби и спорт</vt:lpstr>
      <vt:lpstr>Психологические методы и ресурсы</vt:lpstr>
      <vt:lpstr>Оцените, куда утекает ваша энергия?</vt:lpstr>
      <vt:lpstr>Отношение к себе</vt:lpstr>
      <vt:lpstr>Отношение к работе</vt:lpstr>
      <vt:lpstr>Отношение к близким</vt:lpstr>
      <vt:lpstr>Еще немного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Эмоциональное выгорание и другие опасные состояния в работе медицинской сестры и помогающих профессий</dc:title>
  <dc:creator>Кира Кирш</dc:creator>
  <cp:lastModifiedBy>Кира Кирш</cp:lastModifiedBy>
  <cp:revision>9</cp:revision>
  <dcterms:created xsi:type="dcterms:W3CDTF">2021-10-09T07:27:15Z</dcterms:created>
  <dcterms:modified xsi:type="dcterms:W3CDTF">2021-10-10T15:58:34Z</dcterms:modified>
</cp:coreProperties>
</file>