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78" r:id="rId9"/>
    <p:sldId id="262" r:id="rId10"/>
    <p:sldId id="263" r:id="rId11"/>
    <p:sldId id="264" r:id="rId12"/>
    <p:sldId id="265" r:id="rId13"/>
    <p:sldId id="281" r:id="rId14"/>
    <p:sldId id="266" r:id="rId15"/>
    <p:sldId id="269" r:id="rId16"/>
    <p:sldId id="279" r:id="rId17"/>
    <p:sldId id="270" r:id="rId18"/>
    <p:sldId id="271" r:id="rId19"/>
    <p:sldId id="272" r:id="rId20"/>
    <p:sldId id="273" r:id="rId21"/>
    <p:sldId id="274" r:id="rId22"/>
    <p:sldId id="268" r:id="rId23"/>
    <p:sldId id="267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5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1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2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6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2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9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6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8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4C7A6-3F01-4C7F-A255-99584836B45E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ECEE-DEE9-4C97-944D-DE4D10521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6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Профилактика осложнений</a:t>
            </a:r>
            <a:br>
              <a:rPr lang="ru-RU" dirty="0" smtClean="0"/>
            </a:br>
            <a:r>
              <a:rPr lang="ru-RU" dirty="0" smtClean="0"/>
              <a:t>-паллиативный уход-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20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309" y="152689"/>
            <a:ext cx="10515600" cy="860135"/>
          </a:xfrm>
        </p:spPr>
        <p:txBody>
          <a:bodyPr>
            <a:normAutofit/>
          </a:bodyPr>
          <a:lstStyle/>
          <a:p>
            <a:r>
              <a:rPr lang="ru-RU" dirty="0" smtClean="0"/>
              <a:t>Гигиенический уход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982" y="938932"/>
            <a:ext cx="10515600" cy="5369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Зачем нужен ежедневный гигиенический уход?</a:t>
            </a:r>
          </a:p>
          <a:p>
            <a:pPr marL="0" indent="0">
              <a:buNone/>
            </a:pPr>
            <a:r>
              <a:rPr lang="ru-RU" sz="1800" u="sng" dirty="0" smtClean="0"/>
              <a:t>Как и всякому человеку, ребенку с неизлечимым заболеванием необходимо:</a:t>
            </a:r>
          </a:p>
          <a:p>
            <a:r>
              <a:rPr lang="ru-RU" sz="1800" dirty="0" smtClean="0"/>
              <a:t>регулярное очищение поверхности кожи, носовых ходов, носоглотки,</a:t>
            </a:r>
          </a:p>
          <a:p>
            <a:r>
              <a:rPr lang="ru-RU" sz="1800" dirty="0" smtClean="0"/>
              <a:t>чистка зубов (даже если он не получает пищу через рот),</a:t>
            </a:r>
          </a:p>
          <a:p>
            <a:r>
              <a:rPr lang="ru-RU" sz="1800" dirty="0" smtClean="0"/>
              <a:t>гигиена интимных мест, </a:t>
            </a:r>
          </a:p>
          <a:p>
            <a:r>
              <a:rPr lang="ru-RU" sz="1800" dirty="0" smtClean="0"/>
              <a:t>своевременное опорожнение мочевого пузыря и кишечника. </a:t>
            </a:r>
          </a:p>
          <a:p>
            <a:pPr marL="0" indent="0">
              <a:buNone/>
            </a:pPr>
            <a:r>
              <a:rPr lang="ru-RU" sz="1800" u="sng" dirty="0" smtClean="0"/>
              <a:t>При недостаточной гигиене могут присоединиться:</a:t>
            </a:r>
          </a:p>
          <a:p>
            <a:r>
              <a:rPr lang="ru-RU" sz="1800" dirty="0" smtClean="0"/>
              <a:t> кожные заболевания, </a:t>
            </a:r>
          </a:p>
          <a:p>
            <a:r>
              <a:rPr lang="ru-RU" sz="1800" dirty="0" smtClean="0"/>
              <a:t>кариес зубов, гингивиты, отиты, синуситы</a:t>
            </a:r>
          </a:p>
          <a:p>
            <a:r>
              <a:rPr lang="ru-RU" sz="1800" dirty="0" smtClean="0"/>
              <a:t>развиться инфекции верхних дыхательных путей и мочевыводящих путей, </a:t>
            </a:r>
          </a:p>
          <a:p>
            <a:r>
              <a:rPr lang="ru-RU" sz="1800" dirty="0" smtClean="0"/>
              <a:t>сформироваться каловые завалы</a:t>
            </a:r>
          </a:p>
          <a:p>
            <a:pPr marL="0" indent="0">
              <a:buNone/>
            </a:pPr>
            <a:r>
              <a:rPr lang="ru-RU" sz="1800" u="sng" dirty="0" err="1" smtClean="0"/>
              <a:t>Стомалотог</a:t>
            </a:r>
            <a:r>
              <a:rPr lang="ru-RU" sz="1800" u="sng" dirty="0" smtClean="0"/>
              <a:t>:</a:t>
            </a:r>
          </a:p>
          <a:p>
            <a:r>
              <a:rPr lang="ru-RU" sz="1800" dirty="0" smtClean="0"/>
              <a:t>Осмотр полости рта и зубов - регулярный, не менее 1 раза в год,</a:t>
            </a:r>
          </a:p>
          <a:p>
            <a:r>
              <a:rPr lang="ru-RU" sz="1800" dirty="0" smtClean="0"/>
              <a:t>Своевременная санация пораженных зубов - поможет избежать сильной зубной боли и воспаления десен и челюсти. Особенно это актуально у детей, которые не могут сказать, что их беспокоит. осмотр стоматолога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3225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1" y="198870"/>
            <a:ext cx="10515600" cy="1325563"/>
          </a:xfrm>
        </p:spPr>
        <p:txBody>
          <a:bodyPr/>
          <a:lstStyle/>
          <a:p>
            <a:r>
              <a:rPr lang="ru-RU" dirty="0" smtClean="0"/>
              <a:t>Контроль болевых ощущений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4433"/>
            <a:ext cx="10515600" cy="4713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Причины боли у паллиативных пациентов:</a:t>
            </a:r>
          </a:p>
          <a:p>
            <a:r>
              <a:rPr lang="ru-RU" dirty="0"/>
              <a:t>д</a:t>
            </a:r>
            <a:r>
              <a:rPr lang="ru-RU" dirty="0" smtClean="0"/>
              <a:t>еформации, </a:t>
            </a:r>
          </a:p>
          <a:p>
            <a:r>
              <a:rPr lang="ru-RU" dirty="0" smtClean="0"/>
              <a:t>мышечная </a:t>
            </a:r>
            <a:r>
              <a:rPr lang="ru-RU" dirty="0" err="1" smtClean="0"/>
              <a:t>спастика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невозможность сменить позу,</a:t>
            </a:r>
          </a:p>
          <a:p>
            <a:r>
              <a:rPr lang="ru-RU" dirty="0" smtClean="0"/>
              <a:t>неправильная техника перемещения, </a:t>
            </a:r>
          </a:p>
          <a:p>
            <a:r>
              <a:rPr lang="ru-RU" dirty="0" smtClean="0"/>
              <a:t>воспалительные процессы, </a:t>
            </a:r>
          </a:p>
          <a:p>
            <a:r>
              <a:rPr lang="ru-RU" dirty="0" smtClean="0"/>
              <a:t>пролежни, </a:t>
            </a:r>
          </a:p>
          <a:p>
            <a:r>
              <a:rPr lang="ru-RU" dirty="0" smtClean="0"/>
              <a:t>запоры </a:t>
            </a:r>
          </a:p>
          <a:p>
            <a:r>
              <a:rPr lang="ru-RU" dirty="0" err="1" smtClean="0"/>
              <a:t>др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Как избежать боли?</a:t>
            </a:r>
          </a:p>
          <a:p>
            <a:pPr marL="0" indent="0">
              <a:buNone/>
            </a:pPr>
            <a:r>
              <a:rPr lang="ru-RU" dirty="0" smtClean="0"/>
              <a:t>Диагностика</a:t>
            </a:r>
          </a:p>
          <a:p>
            <a:pPr marL="0" indent="0">
              <a:buNone/>
            </a:pPr>
            <a:r>
              <a:rPr lang="ru-RU" dirty="0" smtClean="0"/>
              <a:t>Профилактика при </a:t>
            </a:r>
            <a:r>
              <a:rPr lang="ru-RU" dirty="0" err="1" smtClean="0"/>
              <a:t>медманипуляциях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Лечение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1" y="1690688"/>
            <a:ext cx="528550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8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оценить боль, если ребенок не может сказать и показать?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5" y="1233714"/>
            <a:ext cx="11321142" cy="49432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детей с тяжелым поражением нервной системы трудно выявить</a:t>
            </a:r>
          </a:p>
          <a:p>
            <a:pPr marL="0" indent="0">
              <a:buNone/>
            </a:pPr>
            <a:r>
              <a:rPr lang="ru-RU" dirty="0" smtClean="0"/>
              <a:t>боль, если они не могут сказать или показать, где и как болит.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Часто ухаживающий персонал будет видеть:</a:t>
            </a:r>
          </a:p>
          <a:p>
            <a:pPr marL="0" indent="0">
              <a:buNone/>
            </a:pPr>
            <a:r>
              <a:rPr lang="ru-RU" dirty="0" smtClean="0"/>
              <a:t>изменение привычного поведения ребенка, </a:t>
            </a:r>
          </a:p>
          <a:p>
            <a:pPr marL="0" indent="0">
              <a:buNone/>
            </a:pPr>
            <a:r>
              <a:rPr lang="ru-RU" dirty="0" smtClean="0"/>
              <a:t>усиление мышечного тонуса или судорог,</a:t>
            </a:r>
          </a:p>
          <a:p>
            <a:pPr marL="0" indent="0">
              <a:buNone/>
            </a:pPr>
            <a:r>
              <a:rPr lang="ru-RU" dirty="0" smtClean="0"/>
              <a:t>снижение аппетита.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Вызовите врача, чтобы постараться понять причину этих изменений и исключить боль как причину.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6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71" y="203200"/>
            <a:ext cx="3628571" cy="653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655" y="406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БФ Детский паллиатив библиотека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73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Общение с ребенком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Зачем нужны физические прикосновения?</a:t>
            </a:r>
          </a:p>
          <a:p>
            <a:pPr marL="0" indent="0">
              <a:buNone/>
            </a:pPr>
            <a:r>
              <a:rPr lang="ru-RU" dirty="0" smtClean="0"/>
              <a:t>Поглаживания, нежные объятия помогают выразить ваше </a:t>
            </a:r>
            <a:r>
              <a:rPr lang="ru-RU" dirty="0" err="1" smtClean="0"/>
              <a:t>отноше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 err="1" smtClean="0"/>
              <a:t>ние</a:t>
            </a:r>
            <a:r>
              <a:rPr lang="ru-RU" dirty="0" smtClean="0"/>
              <a:t> к ребенку, снять у него мышечное и эмоциональное напряжение, создать чувство защищенности.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Насколько важно духовное общение?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70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18" y="0"/>
            <a:ext cx="6918037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2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92364"/>
            <a:ext cx="6692520" cy="68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17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80146" y="-1052947"/>
            <a:ext cx="5772727" cy="90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42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49947" y="-1498601"/>
            <a:ext cx="6710217" cy="100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94180" y="-1560946"/>
            <a:ext cx="6613236" cy="99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2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199" y="275770"/>
            <a:ext cx="3981543" cy="63427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87" y="518969"/>
            <a:ext cx="401761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4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6981" y="-1999673"/>
            <a:ext cx="6576293" cy="109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7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63982" y="-1886528"/>
            <a:ext cx="6728692" cy="107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37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164" y="120073"/>
            <a:ext cx="5283200" cy="6899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855" y="120073"/>
            <a:ext cx="5837381" cy="68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43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1" y="92364"/>
            <a:ext cx="6659419" cy="6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8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0" y="434108"/>
            <a:ext cx="10677237" cy="6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6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73" y="332508"/>
            <a:ext cx="8682182" cy="6271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1" y="6274475"/>
            <a:ext cx="6844145" cy="6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97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4" y="64655"/>
            <a:ext cx="6548583" cy="2475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5" y="2466109"/>
            <a:ext cx="6410038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Как облегчить</a:t>
            </a:r>
            <a:br>
              <a:rPr lang="ru-RU" sz="4000" b="1" dirty="0" smtClean="0"/>
            </a:br>
            <a:r>
              <a:rPr lang="ru-RU" sz="4000" b="1" dirty="0" smtClean="0"/>
              <a:t>состояние тяжелобольного ребенка?</a:t>
            </a:r>
            <a:br>
              <a:rPr lang="ru-RU" sz="4000" b="1" dirty="0" smtClean="0"/>
            </a:br>
            <a:r>
              <a:rPr lang="ru-RU" sz="4000" b="1" dirty="0" smtClean="0"/>
              <a:t>Основы правильного ухода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Зачем нужно учиться правильному уходу?</a:t>
            </a:r>
          </a:p>
          <a:p>
            <a:r>
              <a:rPr lang="ru-RU" dirty="0" smtClean="0"/>
              <a:t>Правильный паллиативный уход поможет избежать или уменьшить проявление вторичных осложнений неизлечимой болезни . </a:t>
            </a:r>
          </a:p>
          <a:p>
            <a:r>
              <a:rPr lang="ru-RU" dirty="0" smtClean="0"/>
              <a:t>Чем меньше неприятных симптомов болезни имеет ребенок, тем быстрее он сможет адаптироваться к жизни с неизлечимым заболеванием. </a:t>
            </a:r>
          </a:p>
          <a:p>
            <a:r>
              <a:rPr lang="ru-RU" dirty="0" smtClean="0"/>
              <a:t>Для организации оптимального ухода необходим командный подход с привлечением специалистов различных специальностей и обязательным назначением координатора всех действий в лице врача или, при его отсутствии, другого специалиста.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69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организации правильного ухода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Индивидуальный подход</a:t>
            </a:r>
          </a:p>
          <a:p>
            <a:r>
              <a:rPr lang="ru-RU" dirty="0" smtClean="0"/>
              <a:t>Комфорт </a:t>
            </a:r>
          </a:p>
          <a:p>
            <a:r>
              <a:rPr lang="ru-RU" dirty="0" smtClean="0"/>
              <a:t>Информированность</a:t>
            </a:r>
          </a:p>
          <a:p>
            <a:r>
              <a:rPr lang="ru-RU" dirty="0" smtClean="0"/>
              <a:t>Забота о сохранении здоровья ухаживающих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92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включает в себя правильный уход?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Контроль за правильной позой, </a:t>
            </a:r>
            <a:r>
              <a:rPr lang="ru-RU" dirty="0" err="1" smtClean="0"/>
              <a:t>вертикализация</a:t>
            </a:r>
            <a:r>
              <a:rPr lang="ru-RU" dirty="0" smtClean="0"/>
              <a:t> по возрасту;</a:t>
            </a:r>
          </a:p>
          <a:p>
            <a:r>
              <a:rPr lang="ru-RU" dirty="0" smtClean="0"/>
              <a:t>Выбор адекватного способа кормления;</a:t>
            </a:r>
          </a:p>
          <a:p>
            <a:r>
              <a:rPr lang="ru-RU" dirty="0" smtClean="0"/>
              <a:t>Гигиенический уход;</a:t>
            </a:r>
          </a:p>
          <a:p>
            <a:r>
              <a:rPr lang="ru-RU" dirty="0" smtClean="0"/>
              <a:t>Контроль болевых ощущений;</a:t>
            </a:r>
          </a:p>
          <a:p>
            <a:r>
              <a:rPr lang="ru-RU" dirty="0" smtClean="0"/>
              <a:t>Постоянное общение с ребенком.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10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82" y="184294"/>
            <a:ext cx="10515600" cy="1081088"/>
          </a:xfrm>
        </p:spPr>
        <p:txBody>
          <a:bodyPr/>
          <a:lstStyle/>
          <a:p>
            <a:r>
              <a:rPr lang="ru-RU" dirty="0" smtClean="0"/>
              <a:t>Контроль положения тела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982" y="1265382"/>
            <a:ext cx="11628582" cy="54032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u="sng" dirty="0" smtClean="0"/>
              <a:t>Почему нужно обращать особое внимание на позу ребенка?</a:t>
            </a:r>
          </a:p>
          <a:p>
            <a:pPr marL="0" indent="0">
              <a:buNone/>
            </a:pPr>
            <a:r>
              <a:rPr lang="ru-RU" u="sng" dirty="0" smtClean="0"/>
              <a:t>2. Чем опасно неправильное положение тела? Нарушается рост, развитие и работа всех органов и систем:</a:t>
            </a:r>
          </a:p>
          <a:p>
            <a:r>
              <a:rPr lang="ru-RU" b="1" dirty="0" smtClean="0"/>
              <a:t>Дыхание</a:t>
            </a:r>
            <a:r>
              <a:rPr lang="ru-RU" dirty="0" smtClean="0"/>
              <a:t> (из-за асимметричного положения туловища деформируются позвоночник и грудная клетка, недостаточное расправление легких, нарушается функция дыхания).</a:t>
            </a:r>
          </a:p>
          <a:p>
            <a:r>
              <a:rPr lang="ru-RU" b="1" dirty="0" smtClean="0"/>
              <a:t>Пищеварительная система, сосание и глотание</a:t>
            </a:r>
            <a:r>
              <a:rPr lang="ru-RU" dirty="0" smtClean="0"/>
              <a:t>: Ребенок не может съедать необходимый объем пищи, нарастает истощение, снижается вес и костно-мышечная масса. Растет дефицит необходимых витаминов и микроэлементов. Возрастает опасность заброса желудочного содержимого в дыхательные пути и значительно повышается риск удушья, развития аспирационных бронхопневмоний. Запоры становятся хроническими.</a:t>
            </a:r>
          </a:p>
          <a:p>
            <a:r>
              <a:rPr lang="ru-RU" b="1" dirty="0"/>
              <a:t>М</a:t>
            </a:r>
            <a:r>
              <a:rPr lang="ru-RU" b="1" dirty="0" smtClean="0"/>
              <a:t>очевой пузырь</a:t>
            </a:r>
            <a:r>
              <a:rPr lang="ru-RU" dirty="0" smtClean="0"/>
              <a:t>: вследствие неправильной позы, длительного лежачего положения опорожняется не полностью. Это приводит к застою мочи и развитию инфекций мочеполовой системы.</a:t>
            </a:r>
          </a:p>
          <a:p>
            <a:r>
              <a:rPr lang="ru-RU" b="1" dirty="0" smtClean="0"/>
              <a:t>Суставы и кости</a:t>
            </a:r>
            <a:r>
              <a:rPr lang="ru-RU" dirty="0" smtClean="0"/>
              <a:t>: находятся в одном и том же положении, становятся тугоподвижными, потом движения в них становятся невозможными. Развивается остеопороз. Повышается мышечный тонус. При неправильном положении таза и ног под воздействием обычной силы тяжести может произойти вывих тазобедренных суставов, спонтанные переломы костей.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44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можно этого избежать?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Консультация и помощь специалистов (например, физических терапевтов, </a:t>
            </a:r>
            <a:r>
              <a:rPr lang="ru-RU" dirty="0" err="1" smtClean="0"/>
              <a:t>эрготерапевтов</a:t>
            </a:r>
            <a:r>
              <a:rPr lang="ru-RU" dirty="0" smtClean="0"/>
              <a:t> и др.). </a:t>
            </a:r>
          </a:p>
          <a:p>
            <a:pPr marL="0" indent="0">
              <a:buNone/>
            </a:pPr>
            <a:r>
              <a:rPr lang="ru-RU" dirty="0" smtClean="0"/>
              <a:t>2. С помощью специальных индивидуально подобранных технических средств станет возможным придавать телу ребенка позы, соответствующие физиологии его возраста: </a:t>
            </a:r>
          </a:p>
          <a:p>
            <a:r>
              <a:rPr lang="ru-RU" dirty="0" smtClean="0"/>
              <a:t>поза сидения с 6 месяцев, </a:t>
            </a:r>
          </a:p>
          <a:p>
            <a:r>
              <a:rPr lang="ru-RU" dirty="0" smtClean="0"/>
              <a:t>стояния с 10–12 месяцев, </a:t>
            </a:r>
          </a:p>
          <a:p>
            <a:r>
              <a:rPr lang="ru-RU" dirty="0" smtClean="0"/>
              <a:t>Правильная поза в позиции лежа.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08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3" y="0"/>
            <a:ext cx="2036617" cy="2937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10" y="489961"/>
            <a:ext cx="2350655" cy="387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472" y="1386105"/>
            <a:ext cx="2322945" cy="3545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415" y="489961"/>
            <a:ext cx="2336803" cy="36567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469" y="960581"/>
            <a:ext cx="2752436" cy="51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делать при уже сформировавшихся деформациях?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Вашей первоочередной задачей становится:</a:t>
            </a:r>
          </a:p>
          <a:p>
            <a:r>
              <a:rPr lang="ru-RU" dirty="0" smtClean="0"/>
              <a:t>предупреждение их прогрессирования и, </a:t>
            </a:r>
          </a:p>
          <a:p>
            <a:r>
              <a:rPr lang="ru-RU" dirty="0" smtClean="0"/>
              <a:t>по возможности, их устранение.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2. Показаны консультации врачей, в том числе хирургов, проводящих паллиативные, т. е. направленные на улучшение качества жизни пациента операции и другие необходимые манипуляции.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829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713</Words>
  <Application>Microsoft Office PowerPoint</Application>
  <PresentationFormat>Широкоэкранный</PresentationFormat>
  <Paragraphs>84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Профилактика осложнений -паллиативный уход-</vt:lpstr>
      <vt:lpstr>Презентация PowerPoint</vt:lpstr>
      <vt:lpstr>Как облегчить состояние тяжелобольного ребенка? Основы правильного ухода </vt:lpstr>
      <vt:lpstr>Основные принципы организации правильного ухода</vt:lpstr>
      <vt:lpstr>Что включает в себя правильный уход? </vt:lpstr>
      <vt:lpstr>Контроль положения тела</vt:lpstr>
      <vt:lpstr>Как можно этого избежать?</vt:lpstr>
      <vt:lpstr>Презентация PowerPoint</vt:lpstr>
      <vt:lpstr>Что нужно делать при уже сформировавшихся деформациях?</vt:lpstr>
      <vt:lpstr>Гигиенический уход</vt:lpstr>
      <vt:lpstr>Контроль болевых ощущений</vt:lpstr>
      <vt:lpstr>Как оценить боль, если ребенок не может сказать и показать? </vt:lpstr>
      <vt:lpstr>Презентация PowerPoint</vt:lpstr>
      <vt:lpstr>Общение с ребенком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осложнений -паллиативный уход-</dc:title>
  <dc:creator>Наталья Савва</dc:creator>
  <cp:lastModifiedBy>Natalia Savva</cp:lastModifiedBy>
  <cp:revision>11</cp:revision>
  <dcterms:created xsi:type="dcterms:W3CDTF">2019-10-02T05:40:08Z</dcterms:created>
  <dcterms:modified xsi:type="dcterms:W3CDTF">2022-06-04T05:59:43Z</dcterms:modified>
</cp:coreProperties>
</file>