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0"/>
  </p:notesMasterIdLst>
  <p:sldIdLst>
    <p:sldId id="402" r:id="rId3"/>
    <p:sldId id="401" r:id="rId4"/>
    <p:sldId id="369" r:id="rId5"/>
    <p:sldId id="341" r:id="rId6"/>
    <p:sldId id="259" r:id="rId7"/>
    <p:sldId id="372" r:id="rId8"/>
    <p:sldId id="374" r:id="rId9"/>
    <p:sldId id="375" r:id="rId10"/>
    <p:sldId id="376" r:id="rId11"/>
    <p:sldId id="377" r:id="rId12"/>
    <p:sldId id="378" r:id="rId13"/>
    <p:sldId id="381" r:id="rId14"/>
    <p:sldId id="393" r:id="rId15"/>
    <p:sldId id="382" r:id="rId16"/>
    <p:sldId id="396" r:id="rId17"/>
    <p:sldId id="404" r:id="rId18"/>
    <p:sldId id="406" r:id="rId19"/>
    <p:sldId id="394" r:id="rId20"/>
    <p:sldId id="397" r:id="rId21"/>
    <p:sldId id="398" r:id="rId22"/>
    <p:sldId id="405" r:id="rId23"/>
    <p:sldId id="383" r:id="rId24"/>
    <p:sldId id="384" r:id="rId25"/>
    <p:sldId id="385" r:id="rId26"/>
    <p:sldId id="386" r:id="rId27"/>
    <p:sldId id="387" r:id="rId28"/>
    <p:sldId id="400" r:id="rId29"/>
    <p:sldId id="408" r:id="rId30"/>
    <p:sldId id="409" r:id="rId31"/>
    <p:sldId id="388" r:id="rId32"/>
    <p:sldId id="360" r:id="rId33"/>
    <p:sldId id="389" r:id="rId34"/>
    <p:sldId id="390" r:id="rId35"/>
    <p:sldId id="391" r:id="rId36"/>
    <p:sldId id="407" r:id="rId37"/>
    <p:sldId id="371" r:id="rId38"/>
    <p:sldId id="321" r:id="rId3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pos="5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66"/>
    <a:srgbClr val="89B8B9"/>
    <a:srgbClr val="049A9E"/>
    <a:srgbClr val="43A9AB"/>
    <a:srgbClr val="609EA0"/>
    <a:srgbClr val="DEF2F2"/>
    <a:srgbClr val="4B7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 autoAdjust="0"/>
    <p:restoredTop sz="94660"/>
  </p:normalViewPr>
  <p:slideViewPr>
    <p:cSldViewPr>
      <p:cViewPr varScale="1">
        <p:scale>
          <a:sx n="109" d="100"/>
          <a:sy n="109" d="100"/>
        </p:scale>
        <p:origin x="222" y="108"/>
      </p:cViewPr>
      <p:guideLst>
        <p:guide orient="horz" pos="709"/>
        <p:guide pos="5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819BC-7737-40FC-92CD-10D5ED56B16F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99BA7-EB41-464D-A3EF-ABCB04377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4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2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7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9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1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975C-9F86-4684-BFBC-ACD4D06F090F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6940-35CF-4FA8-8980-B0A73F57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45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0" y="2680"/>
            <a:ext cx="12192000" cy="6858000"/>
            <a:chOff x="0" y="-6858000"/>
            <a:chExt cx="12192000" cy="6858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0" y="-685800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14"/>
            <p:cNvGrpSpPr/>
            <p:nvPr/>
          </p:nvGrpSpPr>
          <p:grpSpPr>
            <a:xfrm>
              <a:off x="7915598" y="-3822160"/>
              <a:ext cx="3175" cy="961980"/>
              <a:chOff x="7915598" y="3038520"/>
              <a:chExt cx="3175" cy="961980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7918773" y="3041650"/>
                <a:ext cx="0" cy="958850"/>
              </a:xfrm>
              <a:prstGeom prst="line">
                <a:avLst/>
              </a:prstGeom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7915598" y="3038520"/>
                <a:ext cx="0" cy="58860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Прямоугольник 50"/>
            <p:cNvSpPr/>
            <p:nvPr/>
          </p:nvSpPr>
          <p:spPr>
            <a:xfrm>
              <a:off x="0" y="-6191250"/>
              <a:ext cx="12192000" cy="3371850"/>
            </a:xfrm>
            <a:prstGeom prst="rect">
              <a:avLst/>
            </a:prstGeom>
            <a:solidFill>
              <a:srgbClr val="049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75643" y="-3751797"/>
              <a:ext cx="7806431" cy="426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ru-RU" sz="2200" dirty="0" smtClean="0">
                  <a:solidFill>
                    <a:schemeClr val="bg2"/>
                  </a:solidFill>
                  <a:latin typeface="Georgia" pitchFamily="18" charset="0"/>
                </a:rPr>
                <a:t>2022</a:t>
              </a:r>
            </a:p>
          </p:txBody>
        </p:sp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id="{10893BF1-75A8-5B49-9A12-D7B822105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540" y="-5830615"/>
              <a:ext cx="10635991" cy="157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2900"/>
                </a:lnSpc>
                <a:spcBef>
                  <a:spcPct val="0"/>
                </a:spcBef>
                <a:buNone/>
                <a:tabLst>
                  <a:tab pos="3673475" algn="l"/>
                </a:tabLst>
              </a:pPr>
              <a:endParaRPr lang="ru-RU" altLang="ru-RU" sz="2700" b="1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>
                <a:lnSpc>
                  <a:spcPts val="2900"/>
                </a:lnSpc>
                <a:spcBef>
                  <a:spcPct val="0"/>
                </a:spcBef>
                <a:buNone/>
                <a:tabLst>
                  <a:tab pos="3673475" algn="l"/>
                </a:tabLst>
              </a:pPr>
              <a:r>
                <a:rPr lang="ru-RU" altLang="ru-RU" sz="36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Оформление </a:t>
              </a:r>
              <a:r>
                <a:rPr lang="ru-RU" altLang="ru-RU" sz="36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инвалидности</a:t>
              </a:r>
            </a:p>
            <a:p>
              <a:pPr>
                <a:lnSpc>
                  <a:spcPts val="2900"/>
                </a:lnSpc>
                <a:spcBef>
                  <a:spcPct val="0"/>
                </a:spcBef>
                <a:buNone/>
                <a:tabLst>
                  <a:tab pos="3673475" algn="l"/>
                </a:tabLst>
              </a:pPr>
              <a:r>
                <a:rPr lang="ru-RU" altLang="ru-RU" sz="36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 </a:t>
              </a:r>
              <a:endParaRPr lang="ru-RU" altLang="ru-RU" sz="36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>
                <a:lnSpc>
                  <a:spcPts val="2900"/>
                </a:lnSpc>
                <a:spcBef>
                  <a:spcPct val="0"/>
                </a:spcBef>
                <a:buNone/>
                <a:tabLst>
                  <a:tab pos="3673475" algn="l"/>
                </a:tabLst>
              </a:pPr>
              <a:r>
                <a:rPr lang="ru-RU" altLang="ru-RU" sz="36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Новые правила </a:t>
              </a: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857250" y="-5298580"/>
              <a:ext cx="0" cy="245745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рямоугольник 54"/>
            <p:cNvSpPr/>
            <p:nvPr/>
          </p:nvSpPr>
          <p:spPr>
            <a:xfrm>
              <a:off x="857250" y="-1604892"/>
              <a:ext cx="6013813" cy="1143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endParaRPr lang="ru-RU" b="1" dirty="0" smtClean="0">
                <a:latin typeface="Georgia" pitchFamily="18" charset="0"/>
              </a:endParaRPr>
            </a:p>
            <a:p>
              <a:pPr>
                <a:lnSpc>
                  <a:spcPts val="1800"/>
                </a:lnSpc>
              </a:pPr>
              <a:r>
                <a:rPr lang="ru-RU" b="1" dirty="0" smtClean="0">
                  <a:solidFill>
                    <a:schemeClr val="tx2"/>
                  </a:solidFill>
                  <a:latin typeface="Georgia" pitchFamily="18" charset="0"/>
                </a:rPr>
                <a:t>Анна </a:t>
              </a:r>
              <a:r>
                <a:rPr lang="ru-RU" b="1" dirty="0" err="1">
                  <a:solidFill>
                    <a:schemeClr val="tx2"/>
                  </a:solidFill>
                  <a:latin typeface="Georgia" pitchFamily="18" charset="0"/>
                </a:rPr>
                <a:t>Повалихина</a:t>
              </a:r>
              <a:r>
                <a:rPr lang="ru-RU" b="1" dirty="0" smtClean="0">
                  <a:solidFill>
                    <a:schemeClr val="tx2"/>
                  </a:solidFill>
                  <a:latin typeface="Georgia" pitchFamily="18" charset="0"/>
                </a:rPr>
                <a:t>,</a:t>
              </a:r>
              <a:endParaRPr lang="en-US" b="1" dirty="0" smtClean="0">
                <a:solidFill>
                  <a:schemeClr val="tx2"/>
                </a:solidFill>
                <a:latin typeface="Georgia" pitchFamily="18" charset="0"/>
              </a:endParaRPr>
            </a:p>
            <a:p>
              <a:pPr>
                <a:lnSpc>
                  <a:spcPts val="600"/>
                </a:lnSpc>
              </a:pPr>
              <a:endParaRPr lang="en-US" sz="1600" b="1" dirty="0" smtClean="0">
                <a:solidFill>
                  <a:schemeClr val="tx2"/>
                </a:solidFill>
                <a:latin typeface="Georgia" pitchFamily="18" charset="0"/>
              </a:endParaRPr>
            </a:p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Georgia" pitchFamily="18" charset="0"/>
                </a:rPr>
                <a:t>старший юрисконсульт проекта «Помощь детям»</a:t>
              </a:r>
            </a:p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Georgia" pitchFamily="18" charset="0"/>
                </a:rPr>
                <a:t>Благотворительного фонда помощи хосписам «Вера»</a:t>
              </a:r>
            </a:p>
          </p:txBody>
        </p:sp>
        <p:grpSp>
          <p:nvGrpSpPr>
            <p:cNvPr id="56" name="Группа 19"/>
            <p:cNvGrpSpPr/>
            <p:nvPr/>
          </p:nvGrpSpPr>
          <p:grpSpPr>
            <a:xfrm>
              <a:off x="8521700" y="-1250588"/>
              <a:ext cx="3071940" cy="879607"/>
              <a:chOff x="8444543" y="5588000"/>
              <a:chExt cx="3149097" cy="901700"/>
            </a:xfrm>
          </p:grpSpPr>
          <p:pic>
            <p:nvPicPr>
              <p:cNvPr id="58" name="Рисунок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4543" y="5690521"/>
                <a:ext cx="1110233" cy="780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Рисунок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0073" y="5895887"/>
                <a:ext cx="1623567" cy="422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9766300" y="5588000"/>
                <a:ext cx="0" cy="901700"/>
              </a:xfrm>
              <a:prstGeom prst="line">
                <a:avLst/>
              </a:prstGeom>
              <a:ln>
                <a:solidFill>
                  <a:srgbClr val="328E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Прямая соединительная линия 56"/>
            <p:cNvCxnSpPr/>
            <p:nvPr/>
          </p:nvCxnSpPr>
          <p:spPr>
            <a:xfrm>
              <a:off x="861695" y="-5425580"/>
              <a:ext cx="0" cy="15113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30" name="Picture 2" descr="C:\W\Катя работы\2022\01-22\Преза_Юристу-для лекции по доступности лечебного питания\Untitled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69485">
            <a:off x="8301840" y="2961205"/>
            <a:ext cx="1323449" cy="1443234"/>
          </a:xfrm>
          <a:prstGeom prst="rect">
            <a:avLst/>
          </a:prstGeom>
          <a:noFill/>
        </p:spPr>
      </p:pic>
      <p:pic>
        <p:nvPicPr>
          <p:cNvPr id="64" name="Picture 2" descr="C:\W\Катя работы\2022\01-22\Преза_Юристу-для лекции по доступности лечебного питания\Untitled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4461">
            <a:off x="6265752" y="4856949"/>
            <a:ext cx="999084" cy="1089511"/>
          </a:xfrm>
          <a:prstGeom prst="rect">
            <a:avLst/>
          </a:prstGeom>
          <a:noFill/>
        </p:spPr>
      </p:pic>
      <p:pic>
        <p:nvPicPr>
          <p:cNvPr id="22532" name="Picture 4" descr="C:\W\Катя работы\2022\01-22\Преза_Юристу-для лекции по доступности лечебного питания\Untitled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734881">
            <a:off x="9896476" y="1287462"/>
            <a:ext cx="1087438" cy="1185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4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61762" y="751216"/>
            <a:ext cx="8720159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3000" b="1" dirty="0">
                <a:solidFill>
                  <a:srgbClr val="006766"/>
                </a:solidFill>
                <a:latin typeface="Georgia" pitchFamily="18" charset="0"/>
              </a:rPr>
              <a:t>Порядок организации и деятельности федеральных учреждений </a:t>
            </a: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МСЭ</a:t>
            </a:r>
            <a:endParaRPr lang="ru-RU" sz="30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1762" y="1988840"/>
            <a:ext cx="10668475" cy="4311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становлен </a:t>
            </a:r>
          </a:p>
          <a:p>
            <a:pPr>
              <a:lnSpc>
                <a:spcPts val="2400"/>
              </a:lnSpc>
            </a:pP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приказом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Министерства труда и социальной защиты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РФ</a:t>
            </a:r>
          </a:p>
          <a:p>
            <a:pPr>
              <a:lnSpc>
                <a:spcPts val="2400"/>
              </a:lnSpc>
              <a:spcAft>
                <a:spcPts val="1088"/>
              </a:spcAft>
            </a:pP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от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30 декабря 2020 г. N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979н.</a:t>
            </a:r>
            <a:endParaRPr lang="ru-RU" b="1" dirty="0">
              <a:solidFill>
                <a:srgbClr val="006766"/>
              </a:solidFill>
              <a:latin typeface="Georgia" pitchFamily="18" charset="0"/>
            </a:endParaRPr>
          </a:p>
          <a:p>
            <a:pPr>
              <a:lnSpc>
                <a:spcPts val="2400"/>
              </a:lnSpc>
              <a:spcAft>
                <a:spcPts val="1088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Бюро выполняет следующие функции::</a:t>
            </a:r>
          </a:p>
          <a:p>
            <a:pPr marL="342900" indent="-342900">
              <a:lnSpc>
                <a:spcPts val="2212"/>
              </a:lnSpc>
              <a:spcAft>
                <a:spcPts val="1088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eorgia" pitchFamily="18" charset="0"/>
              </a:rPr>
              <a:t>устанавливает факт наличия инвалидности, группу, причины, срок и время наступления инвалидности, потребности инвалида в различных видах социальной защиты;</a:t>
            </a:r>
          </a:p>
          <a:p>
            <a:pPr marL="342900" indent="-342900">
              <a:lnSpc>
                <a:spcPts val="2212"/>
              </a:lnSpc>
              <a:spcAft>
                <a:spcPts val="1088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Georgia" pitchFamily="18" charset="0"/>
              </a:rPr>
              <a:t>разрабатывает </a:t>
            </a:r>
            <a:r>
              <a:rPr lang="ru-RU" dirty="0" smtClean="0">
                <a:latin typeface="Georgia" pitchFamily="18" charset="0"/>
              </a:rPr>
              <a:t>индивидуальную программу </a:t>
            </a:r>
            <a:r>
              <a:rPr lang="ru-RU" dirty="0">
                <a:latin typeface="Georgia" pitchFamily="18" charset="0"/>
              </a:rPr>
              <a:t>реабилитации или </a:t>
            </a:r>
            <a:r>
              <a:rPr lang="ru-RU" dirty="0" smtClean="0">
                <a:latin typeface="Georgia" pitchFamily="18" charset="0"/>
              </a:rPr>
              <a:t>абилитации (ИПРА)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>
                <a:latin typeface="Georgia" pitchFamily="18" charset="0"/>
              </a:rPr>
              <a:t>в том числе определяет виды, формы, сроки и объемы мероприятий по медицинской, социальной, профессиональной и психолого-педагогической реабилитации или </a:t>
            </a:r>
            <a:r>
              <a:rPr lang="ru-RU" dirty="0" smtClean="0">
                <a:latin typeface="Georgia" pitchFamily="18" charset="0"/>
              </a:rPr>
              <a:t>абилитации;</a:t>
            </a:r>
          </a:p>
          <a:p>
            <a:pPr marL="342900" indent="-342900">
              <a:lnSpc>
                <a:spcPts val="2212"/>
              </a:lnSpc>
              <a:spcAft>
                <a:spcPts val="1088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Georgia" pitchFamily="18" charset="0"/>
              </a:rPr>
              <a:t>…</a:t>
            </a:r>
            <a:endParaRPr lang="ru-RU" dirty="0"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endParaRPr lang="ru-RU" sz="1700" b="1" dirty="0">
              <a:solidFill>
                <a:srgbClr val="0067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6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78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CustomShape 4"/>
          <p:cNvSpPr/>
          <p:nvPr/>
        </p:nvSpPr>
        <p:spPr>
          <a:xfrm>
            <a:off x="1703512" y="3933820"/>
            <a:ext cx="5688632" cy="1058796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Главные бюро </a:t>
            </a: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МСЭ по субъектам РФ Минтруда РФ </a:t>
            </a:r>
            <a:endParaRPr lang="ru-RU" sz="2100" b="1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703512" y="2492896"/>
            <a:ext cx="5688632" cy="974522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Федеральное бюро </a:t>
            </a: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МСЭ Минтруда РФ</a:t>
            </a:r>
            <a:endParaRPr lang="ru-RU" sz="2100" b="1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0" name="CustomShape 1"/>
          <p:cNvSpPr/>
          <p:nvPr/>
        </p:nvSpPr>
        <p:spPr>
          <a:xfrm>
            <a:off x="1703512" y="606284"/>
            <a:ext cx="5688632" cy="1420210"/>
          </a:xfrm>
          <a:prstGeom prst="rect">
            <a:avLst/>
          </a:prstGeom>
          <a:solidFill>
            <a:srgbClr val="006766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DEF2F2"/>
                </a:solidFill>
                <a:latin typeface="Georgia" pitchFamily="18" charset="0"/>
                <a:ea typeface="DejaVu Sans"/>
              </a:rPr>
              <a:t>Министерство труда и социальной защиты РФ (Минтруд России)</a:t>
            </a:r>
            <a:endParaRPr lang="ru-RU" sz="2400" b="1" strike="noStrike" spc="-1" dirty="0">
              <a:solidFill>
                <a:srgbClr val="DEF2F2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0216" y="85472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пределяет порядок организации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деятельности федеральных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учреждений МСЭ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1703512" y="5459018"/>
            <a:ext cx="5688632" cy="913320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</a:t>
            </a: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юро МСЭ (филиалы главного бюро субъекта РФ)</a:t>
            </a:r>
            <a:endParaRPr lang="ru-RU" sz="2100" b="1" strike="noStrike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6" name="Рисунок 15" descr="st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15274" y="2103930"/>
            <a:ext cx="465107" cy="312826"/>
          </a:xfrm>
          <a:prstGeom prst="rect">
            <a:avLst/>
          </a:prstGeom>
        </p:spPr>
      </p:pic>
      <p:pic>
        <p:nvPicPr>
          <p:cNvPr id="17" name="Рисунок 16" descr="st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15273" y="3573715"/>
            <a:ext cx="465107" cy="312826"/>
          </a:xfrm>
          <a:prstGeom prst="rect">
            <a:avLst/>
          </a:prstGeom>
        </p:spPr>
      </p:pic>
      <p:pic>
        <p:nvPicPr>
          <p:cNvPr id="18" name="Рисунок 17" descr="st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15273" y="5098913"/>
            <a:ext cx="465107" cy="312826"/>
          </a:xfrm>
          <a:prstGeom prst="rect">
            <a:avLst/>
          </a:prstGeom>
        </p:spPr>
      </p:pic>
      <p:pic>
        <p:nvPicPr>
          <p:cNvPr id="11" name="Рисунок 10" descr="st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4648">
            <a:off x="4921267" y="3585531"/>
            <a:ext cx="470715" cy="316597"/>
          </a:xfrm>
          <a:prstGeom prst="rect">
            <a:avLst/>
          </a:prstGeom>
        </p:spPr>
      </p:pic>
      <p:pic>
        <p:nvPicPr>
          <p:cNvPr id="12" name="Рисунок 11" descr="st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4648">
            <a:off x="4921267" y="5097026"/>
            <a:ext cx="470715" cy="316597"/>
          </a:xfrm>
          <a:prstGeom prst="rect">
            <a:avLst/>
          </a:prstGeom>
        </p:spPr>
      </p:pic>
      <p:pic>
        <p:nvPicPr>
          <p:cNvPr id="13" name="Рисунок 12" descr="st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85590">
            <a:off x="3703672" y="3571829"/>
            <a:ext cx="470715" cy="316597"/>
          </a:xfrm>
          <a:prstGeom prst="rect">
            <a:avLst/>
          </a:prstGeom>
        </p:spPr>
      </p:pic>
      <p:pic>
        <p:nvPicPr>
          <p:cNvPr id="15" name="Рисунок 14" descr="st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85590">
            <a:off x="3699784" y="5090272"/>
            <a:ext cx="470715" cy="31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4"/>
          <p:cNvSpPr/>
          <p:nvPr/>
        </p:nvSpPr>
        <p:spPr>
          <a:xfrm>
            <a:off x="1703512" y="3806468"/>
            <a:ext cx="5688632" cy="990684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гражданину направляется приглашение </a:t>
            </a: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для </a:t>
            </a: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проведения МСЭ </a:t>
            </a:r>
            <a:endParaRPr lang="ru-RU" sz="2100" b="1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703512" y="2365268"/>
            <a:ext cx="5688632" cy="919715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</a:t>
            </a: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аправление передается в </a:t>
            </a: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бюро </a:t>
            </a:r>
          </a:p>
        </p:txBody>
      </p:sp>
      <p:sp>
        <p:nvSpPr>
          <p:cNvPr id="90" name="CustomShape 1"/>
          <p:cNvSpPr/>
          <p:nvPr/>
        </p:nvSpPr>
        <p:spPr>
          <a:xfrm>
            <a:off x="1703512" y="854724"/>
            <a:ext cx="5688632" cy="990100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Оформление направления на МСЭ </a:t>
            </a:r>
          </a:p>
          <a:p>
            <a:pPr algn="ctr"/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медицинской организации</a:t>
            </a:r>
            <a:endParaRPr lang="ru-RU" sz="2100" b="1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1703512" y="5318636"/>
            <a:ext cx="5688632" cy="918675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</a:t>
            </a: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роведение экспертизы и вынесение решения</a:t>
            </a:r>
            <a:endParaRPr lang="ru-RU" sz="2100" b="1" strike="noStrike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6" name="Рисунок 15" descr="st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15272" y="1946432"/>
            <a:ext cx="465107" cy="312826"/>
          </a:xfrm>
          <a:prstGeom prst="rect">
            <a:avLst/>
          </a:prstGeom>
        </p:spPr>
      </p:pic>
      <p:pic>
        <p:nvPicPr>
          <p:cNvPr id="17" name="Рисунок 16" descr="st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15272" y="3402152"/>
            <a:ext cx="465107" cy="312826"/>
          </a:xfrm>
          <a:prstGeom prst="rect">
            <a:avLst/>
          </a:prstGeom>
        </p:spPr>
      </p:pic>
      <p:pic>
        <p:nvPicPr>
          <p:cNvPr id="18" name="Рисунок 17" descr="st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15271" y="4929671"/>
            <a:ext cx="465107" cy="312826"/>
          </a:xfrm>
          <a:prstGeom prst="rect">
            <a:avLst/>
          </a:prstGeom>
        </p:spPr>
      </p:pic>
      <p:sp>
        <p:nvSpPr>
          <p:cNvPr id="11" name="CustomShape 1"/>
          <p:cNvSpPr/>
          <p:nvPr/>
        </p:nvSpPr>
        <p:spPr>
          <a:xfrm>
            <a:off x="8616280" y="3591705"/>
            <a:ext cx="3240360" cy="1420210"/>
          </a:xfrm>
          <a:prstGeom prst="rect">
            <a:avLst/>
          </a:prstGeom>
          <a:solidFill>
            <a:srgbClr val="006766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DEF2F2"/>
                </a:solidFill>
                <a:latin typeface="Georgia" pitchFamily="18" charset="0"/>
              </a:rPr>
              <a:t>Не более 30 </a:t>
            </a:r>
            <a:r>
              <a:rPr lang="ru-RU" b="1" spc="-1" dirty="0">
                <a:solidFill>
                  <a:srgbClr val="DEF2F2"/>
                </a:solidFill>
                <a:latin typeface="Georgia" pitchFamily="18" charset="0"/>
              </a:rPr>
              <a:t>рабочих дней с даты регистрации</a:t>
            </a: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DEF2F2"/>
                </a:solidFill>
                <a:latin typeface="Georgia" pitchFamily="18" charset="0"/>
              </a:rPr>
              <a:t>н</a:t>
            </a:r>
            <a:r>
              <a:rPr lang="ru-RU" b="1" strike="noStrike" spc="-1" dirty="0" smtClean="0">
                <a:solidFill>
                  <a:srgbClr val="DEF2F2"/>
                </a:solidFill>
                <a:latin typeface="Georgia" pitchFamily="18" charset="0"/>
              </a:rPr>
              <a:t>аправления в бюро</a:t>
            </a:r>
            <a:endParaRPr lang="ru-RU" b="1" strike="noStrike" spc="-1" dirty="0">
              <a:solidFill>
                <a:srgbClr val="DEF2F2"/>
              </a:solidFill>
              <a:latin typeface="Georgia" pitchFamily="18" charset="0"/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7392144" y="2708920"/>
            <a:ext cx="1008112" cy="3384376"/>
          </a:xfrm>
          <a:prstGeom prst="curvedLeftArrow">
            <a:avLst/>
          </a:prstGeom>
          <a:solidFill>
            <a:srgbClr val="00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577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09783" y="908720"/>
            <a:ext cx="8720159" cy="50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Направление на МСЭ</a:t>
            </a:r>
            <a:endParaRPr lang="ru-RU" sz="28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9783" y="1686915"/>
            <a:ext cx="7872985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Осуществляет только 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едицинская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организация 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соответствии с решением врачебной комиссии. 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C 1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июля 2022 не имеют возможности направлять на МСЭ органы социальной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защиты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населения и осуществляющие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пенсионное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обеспечение.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 проведение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медицинских обследований, необходимых для получения клинико-функциональных данных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целях проведения медико-социальной экспертизы,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отводится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30 рабочих дней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со дня принятия решения врачебной комиссией медицинской организации о подготовке такого направления.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2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577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09783" y="908720"/>
            <a:ext cx="8720159" cy="50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Направление на МСЭ</a:t>
            </a:r>
            <a:endParaRPr lang="ru-RU" sz="28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9783" y="1686915"/>
            <a:ext cx="7872985" cy="402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Медицинская организация направляет гражданина на медико-социальную экспертизу после проведения необходимых диагностических, лечебных и реабилитационных или абилитационных мероприятий при наличии данных, подтверждающих стойкое нарушение функций организма, обусловленное заболеваниями, последствиями травм или дефектами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Перечень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медицинских обследований, необходимых для получения клинико-функциональных данных в зависимости от заболевания в целях проведения медико-социальной экспертизы,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утвержден</a:t>
            </a:r>
          </a:p>
          <a:p>
            <a:pPr>
              <a:lnSpc>
                <a:spcPts val="2212"/>
              </a:lnSpc>
            </a:pP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приказом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Министерства труда и социальной защиты РФ и Министерства здравоохранения РФ от 10 июня 2021 г. N 402н/631н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.</a:t>
            </a:r>
            <a:endParaRPr lang="ru-RU" b="1" dirty="0">
              <a:solidFill>
                <a:srgbClr val="006766"/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-938497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57007" y="620688"/>
            <a:ext cx="8720159" cy="50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Отказ в направлении на МСЭ</a:t>
            </a:r>
            <a:endParaRPr lang="ru-RU" sz="28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007" y="1257280"/>
            <a:ext cx="94874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случае отказа медицинской организации в направлении гражданина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МСЭ ему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выдается заключение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ВК соответствующей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медицинской организации.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Справка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на основании которой гражданин (его законный или уполномоченный представитель)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мог обратиться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бюро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самостоятельно, с 1 июля 2022 не выдается.</a:t>
            </a:r>
          </a:p>
          <a:p>
            <a:pPr>
              <a:lnSpc>
                <a:spcPts val="2212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Гражданин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(его законный или уполномоченный представитель) вправе подать жалобу на такое решение медицинской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организации: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marL="342900" indent="-342900">
              <a:lnSpc>
                <a:spcPts val="2212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в орган, осуществляющий в отношении указанной медицинской организации функции </a:t>
            </a:r>
            <a:r>
              <a:rPr lang="ru-RU" dirty="0" smtClean="0">
                <a:latin typeface="Georgia" pitchFamily="18" charset="0"/>
              </a:rPr>
              <a:t>учредителя, </a:t>
            </a:r>
            <a:endParaRPr lang="ru-RU" dirty="0">
              <a:latin typeface="Georgia" pitchFamily="18" charset="0"/>
            </a:endParaRPr>
          </a:p>
          <a:p>
            <a:pPr marL="342900" indent="-342900">
              <a:lnSpc>
                <a:spcPts val="2212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в </a:t>
            </a:r>
            <a:r>
              <a:rPr lang="ru-RU" dirty="0" smtClean="0">
                <a:latin typeface="Georgia" pitchFamily="18" charset="0"/>
              </a:rPr>
              <a:t>территориальный </a:t>
            </a:r>
            <a:r>
              <a:rPr lang="ru-RU" dirty="0">
                <a:latin typeface="Georgia" pitchFamily="18" charset="0"/>
              </a:rPr>
              <a:t>орган Федеральной службы по надзору в сфере здравоохранения </a:t>
            </a:r>
            <a:r>
              <a:rPr lang="ru-RU" dirty="0" smtClean="0">
                <a:latin typeface="Georgia" pitchFamily="18" charset="0"/>
              </a:rPr>
              <a:t>(если </a:t>
            </a:r>
            <a:r>
              <a:rPr lang="ru-RU" dirty="0">
                <a:latin typeface="Georgia" pitchFamily="18" charset="0"/>
              </a:rPr>
              <a:t>медицинская организация относится к государственной, муниципальной и частной системам здравоохранения на территории </a:t>
            </a:r>
            <a:r>
              <a:rPr lang="ru-RU" dirty="0" smtClean="0">
                <a:latin typeface="Georgia" pitchFamily="18" charset="0"/>
              </a:rPr>
              <a:t>субъекта РФ), </a:t>
            </a:r>
            <a:endParaRPr lang="ru-RU" dirty="0">
              <a:latin typeface="Georgia" pitchFamily="18" charset="0"/>
            </a:endParaRPr>
          </a:p>
          <a:p>
            <a:pPr marL="342900" indent="-342900">
              <a:lnSpc>
                <a:spcPts val="2212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Федеральную службу по надзору в сфере </a:t>
            </a:r>
            <a:r>
              <a:rPr lang="ru-RU" dirty="0" smtClean="0">
                <a:latin typeface="Georgia" pitchFamily="18" charset="0"/>
              </a:rPr>
              <a:t>здравоохранения (если </a:t>
            </a:r>
            <a:r>
              <a:rPr lang="ru-RU" dirty="0">
                <a:latin typeface="Georgia" pitchFamily="18" charset="0"/>
              </a:rPr>
              <a:t>медицинская организация относится к системе здравоохранения федерального </a:t>
            </a:r>
            <a:r>
              <a:rPr lang="ru-RU" dirty="0" smtClean="0">
                <a:latin typeface="Georgia" pitchFamily="18" charset="0"/>
              </a:rPr>
              <a:t>уровня).  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4"/>
          <p:cNvSpPr/>
          <p:nvPr/>
        </p:nvSpPr>
        <p:spPr>
          <a:xfrm>
            <a:off x="6816080" y="1799387"/>
            <a:ext cx="4366197" cy="990100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Иные медицинские учреждения</a:t>
            </a:r>
            <a:endParaRPr lang="ru-RU" sz="2100" b="1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975674" y="3350237"/>
            <a:ext cx="4608512" cy="1969639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Минздрав России и Федеральную службу по надзору в сфере </a:t>
            </a: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здравоохранения (Росздравнадзор) </a:t>
            </a:r>
            <a:endParaRPr lang="ru-RU" sz="2100" b="1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0" name="CustomShape 1"/>
          <p:cNvSpPr/>
          <p:nvPr/>
        </p:nvSpPr>
        <p:spPr>
          <a:xfrm>
            <a:off x="975674" y="1799387"/>
            <a:ext cx="4608512" cy="990100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Федеральное медицинское учреждение</a:t>
            </a:r>
            <a:endParaRPr lang="ru-RU" sz="2100" b="1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4647978" y="5980530"/>
            <a:ext cx="2968043" cy="535690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Прокуратура, суд</a:t>
            </a:r>
            <a:endParaRPr lang="ru-RU" sz="2100" b="1" strike="noStrike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6" name="Рисунок 15" descr="st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01029" y="2883750"/>
            <a:ext cx="557802" cy="375172"/>
          </a:xfrm>
          <a:prstGeom prst="rect">
            <a:avLst/>
          </a:prstGeom>
        </p:spPr>
      </p:pic>
      <p:pic>
        <p:nvPicPr>
          <p:cNvPr id="17" name="Рисунок 16" descr="st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682744" y="4406762"/>
            <a:ext cx="562800" cy="378533"/>
          </a:xfrm>
          <a:prstGeom prst="rect">
            <a:avLst/>
          </a:prstGeom>
        </p:spPr>
      </p:pic>
      <p:sp>
        <p:nvSpPr>
          <p:cNvPr id="3" name="Правая фигурная скобка 2"/>
          <p:cNvSpPr/>
          <p:nvPr/>
        </p:nvSpPr>
        <p:spPr>
          <a:xfrm rot="5400000">
            <a:off x="5857227" y="3542771"/>
            <a:ext cx="549546" cy="4120269"/>
          </a:xfrm>
          <a:prstGeom prst="rightBrace">
            <a:avLst/>
          </a:prstGeom>
          <a:ln w="76200">
            <a:solidFill>
              <a:srgbClr val="43A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7408" y="533706"/>
            <a:ext cx="10729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3000" b="1" dirty="0">
                <a:solidFill>
                  <a:srgbClr val="006766"/>
                </a:solidFill>
                <a:latin typeface="Georgia" pitchFamily="18" charset="0"/>
              </a:rPr>
              <a:t>Обжалование решения </a:t>
            </a: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ВК медицинской организации</a:t>
            </a:r>
            <a:endParaRPr lang="ru-RU" sz="30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6816080" y="3350238"/>
            <a:ext cx="4366197" cy="1969638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Министерство/департамент здравоохранения субъекта РФ </a:t>
            </a: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 </a:t>
            </a: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Территориальный орган Росздравнадзора </a:t>
            </a:r>
            <a:endParaRPr lang="ru-RU" sz="2100" b="1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3" name="Рисунок 12" descr="st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720277" y="2875495"/>
            <a:ext cx="557802" cy="375172"/>
          </a:xfrm>
          <a:prstGeom prst="rect">
            <a:avLst/>
          </a:prstGeom>
        </p:spPr>
      </p:pic>
      <p:pic>
        <p:nvPicPr>
          <p:cNvPr id="15" name="Рисунок 14" descr="st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921738" y="5645836"/>
            <a:ext cx="420524" cy="2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577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09783" y="908720"/>
            <a:ext cx="8720159" cy="50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Направление на МСЭ как документ</a:t>
            </a:r>
            <a:endParaRPr lang="ru-RU" sz="28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9783" y="1686915"/>
            <a:ext cx="8310553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направлении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указываются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:</a:t>
            </a:r>
          </a:p>
          <a:p>
            <a:pPr marL="285750" indent="-285750">
              <a:lnSpc>
                <a:spcPts val="2212"/>
              </a:lnSpc>
              <a:spcAft>
                <a:spcPts val="1088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сведения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из согласия на направление и проведение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МСЭ, </a:t>
            </a:r>
          </a:p>
          <a:p>
            <a:pPr marL="285750" indent="-285750">
              <a:lnSpc>
                <a:spcPts val="2212"/>
              </a:lnSpc>
              <a:spcAft>
                <a:spcPts val="1088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данные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 состоянии здоровья гражданина, отражающие степень нарушения функций органов и систем организма, состояние компенсаторных возможностей организма,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marL="285750" indent="-285750">
              <a:lnSpc>
                <a:spcPts val="2212"/>
              </a:lnSpc>
              <a:spcAft>
                <a:spcPts val="1088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сведения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 проведенных реабилитационных мероприятиях,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marL="285750" indent="-285750">
              <a:lnSpc>
                <a:spcPts val="2212"/>
              </a:lnSpc>
              <a:spcAft>
                <a:spcPts val="1088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сведения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 результатах медицинских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обследований.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Направление формируется в форме электронного документа и в течение 3 рабочих дней со дня формирования передается в бюро посредством информационных систем.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Возможность формирования направления на бумажном носителе при отсутствии у медицинской организации доступа к информационной системе действует до 1 июня 2023 г.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endParaRPr lang="ru-RU" sz="17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6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577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09783" y="908720"/>
            <a:ext cx="8720159" cy="50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Направление на МСЭ</a:t>
            </a:r>
            <a:endParaRPr lang="ru-RU" sz="28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9783" y="1686915"/>
            <a:ext cx="7734489" cy="345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Выписка из протокола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решения врачебной комиссии о направлении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 МСЭ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направление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МСЭ выдаются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 запросу гражданину (его законному или уполномоченному представителю) на бумажном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носителе.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 1 февраля 2023 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 - 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электронной форме посредством направления в личный кабинет гражданина (его законного или уполномоченного представителя) на едином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портале госуслуг.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Направление документов и информации с использованием единого портала осуществляется при наличии технической возможности, в том числе технической готовности единого портала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госуслуг к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приему и передаче документов 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44266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2060848"/>
            <a:ext cx="8579474" cy="525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CustomShape 1"/>
          <p:cNvSpPr/>
          <p:nvPr/>
        </p:nvSpPr>
        <p:spPr>
          <a:xfrm>
            <a:off x="783204" y="1412776"/>
            <a:ext cx="9849300" cy="48768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080" algn="just">
              <a:spcAft>
                <a:spcPts val="1800"/>
              </a:spcAft>
              <a:buClr>
                <a:srgbClr val="000000"/>
              </a:buClr>
            </a:pPr>
            <a:r>
              <a:rPr lang="ru-RU" dirty="0">
                <a:latin typeface="Georgia" pitchFamily="18" charset="0"/>
              </a:rPr>
              <a:t>В согласии на направление и проведение </a:t>
            </a:r>
            <a:r>
              <a:rPr lang="ru-RU" dirty="0" smtClean="0">
                <a:latin typeface="Georgia" pitchFamily="18" charset="0"/>
              </a:rPr>
              <a:t>МСЭ гражданин </a:t>
            </a:r>
            <a:r>
              <a:rPr lang="ru-RU" dirty="0">
                <a:latin typeface="Georgia" pitchFamily="18" charset="0"/>
              </a:rPr>
              <a:t>(его законный или уполномоченный представитель) указывает предпочтительную форму проведения </a:t>
            </a:r>
            <a:r>
              <a:rPr lang="ru-RU" dirty="0" smtClean="0">
                <a:latin typeface="Georgia" pitchFamily="18" charset="0"/>
              </a:rPr>
              <a:t>экспертизы: </a:t>
            </a:r>
            <a:endParaRPr lang="ru-RU" dirty="0">
              <a:latin typeface="Georgia" pitchFamily="18" charset="0"/>
            </a:endParaRP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с его личным </a:t>
            </a:r>
            <a:r>
              <a:rPr lang="ru-RU" dirty="0" smtClean="0">
                <a:latin typeface="Georgia" pitchFamily="18" charset="0"/>
              </a:rPr>
              <a:t>присутствием (очно), </a:t>
            </a:r>
            <a:endParaRPr lang="ru-RU" dirty="0">
              <a:latin typeface="Georgia" pitchFamily="18" charset="0"/>
            </a:endParaRPr>
          </a:p>
          <a:p>
            <a:pPr marL="343980" indent="-342900" algn="just">
              <a:spcAft>
                <a:spcPts val="18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без его личного </a:t>
            </a:r>
            <a:r>
              <a:rPr lang="ru-RU" dirty="0" smtClean="0">
                <a:latin typeface="Georgia" pitchFamily="18" charset="0"/>
              </a:rPr>
              <a:t>присутствия (заочно). </a:t>
            </a:r>
          </a:p>
          <a:p>
            <a:pPr marL="1080" algn="just">
              <a:spcAft>
                <a:spcPts val="1200"/>
              </a:spcAft>
              <a:buClr>
                <a:srgbClr val="000000"/>
              </a:buClr>
            </a:pPr>
            <a:r>
              <a:rPr lang="ru-RU" dirty="0" smtClean="0">
                <a:latin typeface="Georgia" pitchFamily="18" charset="0"/>
              </a:rPr>
              <a:t>По </a:t>
            </a:r>
            <a:r>
              <a:rPr lang="ru-RU" dirty="0">
                <a:latin typeface="Georgia" pitchFamily="18" charset="0"/>
              </a:rPr>
              <a:t>результатам </a:t>
            </a:r>
            <a:r>
              <a:rPr lang="ru-RU" dirty="0" smtClean="0">
                <a:latin typeface="Georgia" pitchFamily="18" charset="0"/>
              </a:rPr>
              <a:t>рассмотрения </a:t>
            </a:r>
            <a:r>
              <a:rPr lang="ru-RU" dirty="0">
                <a:latin typeface="Georgia" pitchFamily="18" charset="0"/>
              </a:rPr>
              <a:t>документов бюро </a:t>
            </a:r>
            <a:r>
              <a:rPr lang="ru-RU" dirty="0" smtClean="0">
                <a:latin typeface="Georgia" pitchFamily="18" charset="0"/>
              </a:rPr>
              <a:t>с </a:t>
            </a:r>
            <a:r>
              <a:rPr lang="ru-RU" dirty="0">
                <a:latin typeface="Georgia" pitchFamily="18" charset="0"/>
              </a:rPr>
              <a:t>учетом мнения гражданина (его законного или уполномоченного представителя), указанного в направлении на </a:t>
            </a:r>
            <a:r>
              <a:rPr lang="ru-RU" dirty="0" smtClean="0">
                <a:latin typeface="Georgia" pitchFamily="18" charset="0"/>
              </a:rPr>
              <a:t>МСЭ, </a:t>
            </a:r>
            <a:r>
              <a:rPr lang="ru-RU" dirty="0">
                <a:latin typeface="Georgia" pitchFamily="18" charset="0"/>
              </a:rPr>
              <a:t>принимает решение о форме проведения </a:t>
            </a:r>
            <a:r>
              <a:rPr lang="ru-RU" dirty="0" smtClean="0">
                <a:latin typeface="Georgia" pitchFamily="18" charset="0"/>
              </a:rPr>
              <a:t>экспертизы: 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без </a:t>
            </a:r>
            <a:r>
              <a:rPr lang="ru-RU" dirty="0">
                <a:latin typeface="Georgia" pitchFamily="18" charset="0"/>
              </a:rPr>
              <a:t>его личного </a:t>
            </a:r>
            <a:r>
              <a:rPr lang="ru-RU" dirty="0" smtClean="0">
                <a:latin typeface="Georgia" pitchFamily="18" charset="0"/>
              </a:rPr>
              <a:t>присутствия (заочно),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 с его личным присутствием, 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с </a:t>
            </a:r>
            <a:r>
              <a:rPr lang="ru-RU" dirty="0">
                <a:latin typeface="Georgia" pitchFamily="18" charset="0"/>
              </a:rPr>
              <a:t>выездом к гражданину по месту его нахождения,</a:t>
            </a:r>
          </a:p>
          <a:p>
            <a:pPr marL="343980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дистанционно с применением информационно-коммуникационных технологий </a:t>
            </a:r>
            <a:endParaRPr lang="ru-RU" dirty="0" smtClean="0">
              <a:latin typeface="Georgia" pitchFamily="18" charset="0"/>
            </a:endParaRPr>
          </a:p>
          <a:p>
            <a:pPr marL="1080">
              <a:spcAft>
                <a:spcPts val="1200"/>
              </a:spcAft>
              <a:buClr>
                <a:srgbClr val="000000"/>
              </a:buClr>
            </a:pPr>
            <a:r>
              <a:rPr lang="ru-RU" dirty="0" smtClean="0">
                <a:latin typeface="Georgia" pitchFamily="18" charset="0"/>
              </a:rPr>
              <a:t>      (вступает </a:t>
            </a:r>
            <a:r>
              <a:rPr lang="ru-RU" dirty="0">
                <a:latin typeface="Georgia" pitchFamily="18" charset="0"/>
              </a:rPr>
              <a:t>в силу с 1 июня 2023 г </a:t>
            </a:r>
            <a:r>
              <a:rPr lang="ru-RU" dirty="0" smtClean="0">
                <a:latin typeface="Georgia" pitchFamily="18" charset="0"/>
              </a:rPr>
              <a:t>.)</a:t>
            </a:r>
            <a:endParaRPr lang="ru-RU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3204" y="522748"/>
            <a:ext cx="10032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6766"/>
                </a:solidFill>
                <a:latin typeface="Georgia" pitchFamily="18" charset="0"/>
              </a:rPr>
              <a:t>В</a:t>
            </a: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ыбор </a:t>
            </a:r>
            <a:r>
              <a:rPr lang="ru-RU" sz="2800" b="1" dirty="0">
                <a:solidFill>
                  <a:srgbClr val="006766"/>
                </a:solidFill>
                <a:latin typeface="Georgia" pitchFamily="18" charset="0"/>
              </a:rPr>
              <a:t>формы </a:t>
            </a: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проведения МСЭ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3549">
            <a:off x="10476282" y="643082"/>
            <a:ext cx="679396" cy="86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2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CustomShape 1"/>
          <p:cNvSpPr/>
          <p:nvPr/>
        </p:nvSpPr>
        <p:spPr>
          <a:xfrm>
            <a:off x="5425517" y="1988840"/>
            <a:ext cx="5464957" cy="200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Информационный проект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Благотворительного фонда помощи </a:t>
            </a:r>
            <a:r>
              <a:rPr lang="ru-RU" dirty="0">
                <a:latin typeface="Georgia" pitchFamily="18" charset="0"/>
              </a:rPr>
              <a:t>хосписам «Вера» </a:t>
            </a:r>
            <a:r>
              <a:rPr lang="ru-RU" dirty="0" smtClean="0">
                <a:latin typeface="Georgia" pitchFamily="18" charset="0"/>
              </a:rPr>
              <a:t>о </a:t>
            </a:r>
            <a:r>
              <a:rPr lang="ru-RU" dirty="0">
                <a:latin typeface="Georgia" pitchFamily="18" charset="0"/>
              </a:rPr>
              <a:t>паллиативной </a:t>
            </a:r>
            <a:r>
              <a:rPr lang="ru-RU" dirty="0" smtClean="0">
                <a:latin typeface="Georgia" pitchFamily="18" charset="0"/>
              </a:rPr>
              <a:t>помощи</a:t>
            </a:r>
          </a:p>
          <a:p>
            <a:pPr>
              <a:lnSpc>
                <a:spcPct val="100000"/>
              </a:lnSpc>
            </a:pPr>
            <a:endParaRPr lang="ru-RU" dirty="0">
              <a:latin typeface="Georgia" pitchFamily="18" charset="0"/>
            </a:endParaRPr>
          </a:p>
          <a:p>
            <a:r>
              <a:rPr lang="ru-RU" sz="2400" b="1" dirty="0">
                <a:solidFill>
                  <a:srgbClr val="006766"/>
                </a:solidFill>
                <a:latin typeface="Georgia" pitchFamily="18" charset="0"/>
              </a:rPr>
              <a:t>www.pro-palliativ.ru</a:t>
            </a:r>
          </a:p>
        </p:txBody>
      </p:sp>
      <p:grpSp>
        <p:nvGrpSpPr>
          <p:cNvPr id="20" name="Группа 40"/>
          <p:cNvGrpSpPr>
            <a:grpSpLocks/>
          </p:cNvGrpSpPr>
          <p:nvPr/>
        </p:nvGrpSpPr>
        <p:grpSpPr bwMode="auto">
          <a:xfrm>
            <a:off x="8239140" y="5500702"/>
            <a:ext cx="3122612" cy="842962"/>
            <a:chOff x="4132554" y="-1458559"/>
            <a:chExt cx="4337096" cy="1169439"/>
          </a:xfrm>
        </p:grpSpPr>
        <p:pic>
          <p:nvPicPr>
            <p:cNvPr id="21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443" y="-1458559"/>
              <a:ext cx="1666207" cy="116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554" y="-1150714"/>
              <a:ext cx="2436604" cy="6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5425517" y="942413"/>
            <a:ext cx="54649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Портал «Про паллиатив»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0"/>
            <a:ext cx="381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13028" y="1196752"/>
            <a:ext cx="9849300" cy="5523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080" algn="just">
              <a:spcAft>
                <a:spcPts val="1800"/>
              </a:spcAft>
              <a:buClr>
                <a:srgbClr val="000000"/>
              </a:buClr>
            </a:pPr>
            <a:r>
              <a:rPr lang="ru-RU" dirty="0" smtClean="0">
                <a:latin typeface="Georgia" pitchFamily="18" charset="0"/>
              </a:rPr>
              <a:t>Проводится в случаях: </a:t>
            </a:r>
            <a:endParaRPr lang="ru-RU" dirty="0">
              <a:latin typeface="Georgia" pitchFamily="18" charset="0"/>
            </a:endParaRP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наличия в </a:t>
            </a:r>
            <a:r>
              <a:rPr lang="ru-RU" dirty="0" smtClean="0">
                <a:latin typeface="Georgia" pitchFamily="18" charset="0"/>
              </a:rPr>
              <a:t>документах сведений </a:t>
            </a:r>
            <a:r>
              <a:rPr lang="ru-RU" dirty="0">
                <a:latin typeface="Georgia" pitchFamily="18" charset="0"/>
              </a:rPr>
              <a:t>о соответствующем </a:t>
            </a:r>
            <a:r>
              <a:rPr lang="ru-RU" dirty="0" smtClean="0">
                <a:latin typeface="Georgia" pitchFamily="18" charset="0"/>
              </a:rPr>
              <a:t>предпочтении гражданина, 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невозможности удостовериться в полноте и достоверности сведений, содержащихся в представленных документах</a:t>
            </a:r>
            <a:r>
              <a:rPr lang="ru-RU" dirty="0" smtClean="0">
                <a:latin typeface="Georgia" pitchFamily="18" charset="0"/>
              </a:rPr>
              <a:t>;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выявления несоответствий между данными исследований и заключениями специалистов, направляющих гражданина на </a:t>
            </a:r>
            <a:r>
              <a:rPr lang="ru-RU" dirty="0" smtClean="0">
                <a:latin typeface="Georgia" pitchFamily="18" charset="0"/>
              </a:rPr>
              <a:t>МСЭ, </a:t>
            </a:r>
            <a:r>
              <a:rPr lang="ru-RU" dirty="0">
                <a:latin typeface="Georgia" pitchFamily="18" charset="0"/>
              </a:rPr>
              <a:t>о степени выраженности стойких нарушений функций организма, обусловленных заболеваниями, последствиями травм и дефектами</a:t>
            </a:r>
            <a:r>
              <a:rPr lang="ru-RU" dirty="0" smtClean="0">
                <a:latin typeface="Georgia" pitchFamily="18" charset="0"/>
              </a:rPr>
              <a:t>;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необходимости обследования гражданина с применением специального диагностического оборудования, специальных </a:t>
            </a:r>
            <a:r>
              <a:rPr lang="ru-RU" dirty="0" smtClean="0">
                <a:latin typeface="Georgia" pitchFamily="18" charset="0"/>
              </a:rPr>
              <a:t>экспертных </a:t>
            </a:r>
            <a:r>
              <a:rPr lang="ru-RU" dirty="0">
                <a:latin typeface="Georgia" pitchFamily="18" charset="0"/>
              </a:rPr>
              <a:t>методик и технологий для уточнения структуры и степени выраженности ограничений жизнедеятельности, функциональных нарушений, реабилитационного потенциала</a:t>
            </a:r>
            <a:r>
              <a:rPr lang="ru-RU" dirty="0" smtClean="0">
                <a:latin typeface="Georgia" pitchFamily="18" charset="0"/>
              </a:rPr>
              <a:t>;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если целью </a:t>
            </a:r>
            <a:r>
              <a:rPr lang="ru-RU" dirty="0" smtClean="0">
                <a:latin typeface="Georgia" pitchFamily="18" charset="0"/>
              </a:rPr>
              <a:t>МСЭ гражданина</a:t>
            </a:r>
            <a:r>
              <a:rPr lang="ru-RU" dirty="0">
                <a:latin typeface="Georgia" pitchFamily="18" charset="0"/>
              </a:rPr>
              <a:t>, ранее признанного инвалидом, является </a:t>
            </a:r>
            <a:r>
              <a:rPr lang="ru-RU" dirty="0" smtClean="0">
                <a:latin typeface="Georgia" pitchFamily="18" charset="0"/>
              </a:rPr>
              <a:t>только разработка ИПРА;</a:t>
            </a:r>
            <a:endParaRPr lang="ru-RU" dirty="0">
              <a:latin typeface="Georgia" pitchFamily="18" charset="0"/>
            </a:endParaRPr>
          </a:p>
          <a:p>
            <a:pPr marL="343980" indent="-342900" algn="just">
              <a:spcAft>
                <a:spcPts val="18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если гражданин является получателем социальных услуг </a:t>
            </a:r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>
                <a:latin typeface="Georgia" pitchFamily="18" charset="0"/>
              </a:rPr>
              <a:t>стационарной </a:t>
            </a:r>
            <a:r>
              <a:rPr lang="ru-RU" dirty="0" smtClean="0">
                <a:latin typeface="Georgia" pitchFamily="18" charset="0"/>
              </a:rPr>
              <a:t>форме в </a:t>
            </a:r>
            <a:r>
              <a:rPr lang="ru-RU" dirty="0">
                <a:latin typeface="Georgia" pitchFamily="18" charset="0"/>
              </a:rPr>
              <a:t>организации социального </a:t>
            </a:r>
            <a:r>
              <a:rPr lang="ru-RU" dirty="0" smtClean="0">
                <a:latin typeface="Georgia" pitchFamily="18" charset="0"/>
              </a:rPr>
              <a:t>обслуживания.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3028" y="430313"/>
            <a:ext cx="10032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6766"/>
                </a:solidFill>
                <a:latin typeface="Georgia" pitchFamily="18" charset="0"/>
              </a:rPr>
              <a:t>МСЭ </a:t>
            </a: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с личным </a:t>
            </a:r>
            <a:r>
              <a:rPr lang="ru-RU" sz="2800" b="1" dirty="0">
                <a:solidFill>
                  <a:srgbClr val="006766"/>
                </a:solidFill>
                <a:latin typeface="Georgia" pitchFamily="18" charset="0"/>
              </a:rPr>
              <a:t>присутствием гражданина</a:t>
            </a:r>
            <a:endParaRPr lang="ru-RU" sz="2800" b="1" dirty="0" smtClean="0">
              <a:solidFill>
                <a:srgbClr val="006766"/>
              </a:solidFill>
              <a:latin typeface="Georgia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03549">
            <a:off x="10476282" y="643082"/>
            <a:ext cx="679396" cy="86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20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479376" y="770890"/>
            <a:ext cx="11017224" cy="5178390"/>
            <a:chOff x="479376" y="1352550"/>
            <a:chExt cx="11017224" cy="517839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3088908" y="1470139"/>
              <a:ext cx="2924714" cy="1260867"/>
              <a:chOff x="3090748" y="1470139"/>
              <a:chExt cx="2967126" cy="1260867"/>
            </a:xfrm>
            <a:solidFill>
              <a:srgbClr val="71B0B7"/>
            </a:solidFill>
          </p:grpSpPr>
          <p:sp>
            <p:nvSpPr>
              <p:cNvPr id="28" name="Стрелка вниз 27"/>
              <p:cNvSpPr/>
              <p:nvPr/>
            </p:nvSpPr>
            <p:spPr>
              <a:xfrm>
                <a:off x="3090748" y="1470139"/>
                <a:ext cx="288040" cy="1258313"/>
              </a:xfrm>
              <a:prstGeom prst="downArrow">
                <a:avLst/>
              </a:prstGeom>
              <a:solidFill>
                <a:srgbClr val="92C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Стрелка вниз 28"/>
              <p:cNvSpPr/>
              <p:nvPr/>
            </p:nvSpPr>
            <p:spPr>
              <a:xfrm>
                <a:off x="5769834" y="1472693"/>
                <a:ext cx="288040" cy="1258313"/>
              </a:xfrm>
              <a:prstGeom prst="downArrow">
                <a:avLst/>
              </a:prstGeom>
              <a:solidFill>
                <a:srgbClr val="92C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479376" y="4695988"/>
              <a:ext cx="3960439" cy="1834952"/>
            </a:xfrm>
            <a:prstGeom prst="rect">
              <a:avLst/>
            </a:prstGeom>
            <a:solidFill>
              <a:srgbClr val="EEF8F8"/>
            </a:solidFill>
            <a:ln>
              <a:solidFill>
                <a:srgbClr val="B5D6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44000" rtlCol="0" anchor="t"/>
            <a:lstStyle/>
            <a:p>
              <a:pPr algn="ctr"/>
              <a:r>
                <a:rPr lang="ru-RU" sz="1400" b="1" dirty="0">
                  <a:solidFill>
                    <a:srgbClr val="17535F"/>
                  </a:solidFill>
                  <a:latin typeface="Georgia" pitchFamily="18" charset="0"/>
                </a:rPr>
                <a:t>по месту нахождения гражданина в </a:t>
              </a:r>
              <a:r>
                <a:rPr lang="ru-RU" sz="1400" b="1" dirty="0" smtClean="0">
                  <a:solidFill>
                    <a:srgbClr val="17535F"/>
                  </a:solidFill>
                  <a:latin typeface="Georgia" pitchFamily="18" charset="0"/>
                </a:rPr>
                <a:t>стационарной организации </a:t>
              </a:r>
              <a:r>
                <a:rPr lang="ru-RU" sz="1400" b="1" dirty="0">
                  <a:solidFill>
                    <a:srgbClr val="17535F"/>
                  </a:solidFill>
                  <a:latin typeface="Georgia" pitchFamily="18" charset="0"/>
                </a:rPr>
                <a:t>социального </a:t>
              </a:r>
              <a:r>
                <a:rPr lang="ru-RU" sz="1400" b="1" dirty="0" smtClean="0">
                  <a:solidFill>
                    <a:srgbClr val="17535F"/>
                  </a:solidFill>
                  <a:latin typeface="Georgia" pitchFamily="18" charset="0"/>
                </a:rPr>
                <a:t>обслуживания </a:t>
              </a:r>
            </a:p>
            <a:p>
              <a:pPr algn="ctr"/>
              <a:r>
                <a:rPr lang="ru-RU" sz="1400" b="1" dirty="0" smtClean="0">
                  <a:solidFill>
                    <a:srgbClr val="17535F"/>
                  </a:solidFill>
                  <a:latin typeface="Georgia" pitchFamily="18" charset="0"/>
                </a:rPr>
                <a:t>(интернаты, дома престарелых и т.п.)</a:t>
              </a:r>
              <a:endParaRPr lang="ru-RU" sz="1400" b="1" dirty="0">
                <a:solidFill>
                  <a:srgbClr val="17535F"/>
                </a:solidFill>
                <a:latin typeface="Georgia" pitchFamily="18" charset="0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479376" y="2728452"/>
              <a:ext cx="8568953" cy="1589548"/>
              <a:chOff x="537432" y="2031609"/>
              <a:chExt cx="8568953" cy="1717710"/>
            </a:xfrm>
            <a:solidFill>
              <a:srgbClr val="EEF8F8"/>
            </a:solidFill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537432" y="2031609"/>
                <a:ext cx="3381425" cy="1074334"/>
              </a:xfrm>
              <a:prstGeom prst="rect">
                <a:avLst/>
              </a:prstGeom>
              <a:grpFill/>
              <a:ln>
                <a:solidFill>
                  <a:srgbClr val="B5D6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180000" rtlCol="0" anchor="t"/>
              <a:lstStyle/>
              <a:p>
                <a:pPr algn="ctr"/>
                <a:r>
                  <a:rPr lang="ru-RU" sz="1400" b="1" dirty="0">
                    <a:solidFill>
                      <a:srgbClr val="17535F"/>
                    </a:solidFill>
                    <a:latin typeface="Georgia" pitchFamily="18" charset="0"/>
                  </a:rPr>
                  <a:t>в бюро </a:t>
                </a:r>
                <a:endParaRPr lang="ru-RU" sz="1400" b="1" dirty="0" smtClean="0">
                  <a:solidFill>
                    <a:srgbClr val="17535F"/>
                  </a:solidFill>
                  <a:latin typeface="Georgia" pitchFamily="18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rgbClr val="17535F"/>
                    </a:solidFill>
                    <a:latin typeface="Georgia" pitchFamily="18" charset="0"/>
                  </a:rPr>
                  <a:t>при </a:t>
                </a:r>
                <a:r>
                  <a:rPr lang="ru-RU" sz="1400" b="1" dirty="0">
                    <a:solidFill>
                      <a:srgbClr val="17535F"/>
                    </a:solidFill>
                    <a:latin typeface="Georgia" pitchFamily="18" charset="0"/>
                  </a:rPr>
                  <a:t>явке гражданина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289961" y="2031609"/>
                <a:ext cx="3816424" cy="1717710"/>
              </a:xfrm>
              <a:prstGeom prst="rect">
                <a:avLst/>
              </a:prstGeom>
              <a:grpFill/>
              <a:ln>
                <a:solidFill>
                  <a:srgbClr val="B5D6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180000" rtlCol="0" anchor="t"/>
              <a:lstStyle/>
              <a:p>
                <a:pPr algn="ctr"/>
                <a:r>
                  <a:rPr lang="ru-RU" sz="1400" b="1" dirty="0">
                    <a:solidFill>
                      <a:srgbClr val="17535F"/>
                    </a:solidFill>
                    <a:latin typeface="Georgia" pitchFamily="18" charset="0"/>
                  </a:rPr>
                  <a:t>по месту нахождения гражданина, </a:t>
                </a:r>
                <a:endParaRPr lang="ru-RU" sz="1400" b="1" dirty="0" smtClean="0">
                  <a:solidFill>
                    <a:srgbClr val="17535F"/>
                  </a:solidFill>
                  <a:latin typeface="Georgia" pitchFamily="18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rgbClr val="17535F"/>
                    </a:solidFill>
                    <a:latin typeface="Georgia" pitchFamily="18" charset="0"/>
                  </a:rPr>
                  <a:t>если </a:t>
                </a:r>
                <a:r>
                  <a:rPr lang="ru-RU" sz="1400" b="1" dirty="0">
                    <a:solidFill>
                      <a:srgbClr val="17535F"/>
                    </a:solidFill>
                    <a:latin typeface="Georgia" pitchFamily="18" charset="0"/>
                  </a:rPr>
                  <a:t>он не может явиться в бюро </a:t>
                </a:r>
                <a:r>
                  <a:rPr lang="ru-RU" sz="1400" b="1" dirty="0" smtClean="0">
                    <a:solidFill>
                      <a:srgbClr val="17535F"/>
                    </a:solidFill>
                    <a:latin typeface="Georgia" pitchFamily="18" charset="0"/>
                  </a:rPr>
                  <a:t>по </a:t>
                </a:r>
                <a:r>
                  <a:rPr lang="ru-RU" sz="1400" b="1" dirty="0">
                    <a:solidFill>
                      <a:srgbClr val="17535F"/>
                    </a:solidFill>
                    <a:latin typeface="Georgia" pitchFamily="18" charset="0"/>
                  </a:rPr>
                  <a:t>состоянию </a:t>
                </a:r>
                <a:r>
                  <a:rPr lang="ru-RU" sz="1400" b="1" dirty="0" smtClean="0">
                    <a:solidFill>
                      <a:srgbClr val="17535F"/>
                    </a:solidFill>
                    <a:latin typeface="Georgia" pitchFamily="18" charset="0"/>
                  </a:rPr>
                  <a:t>здоровья (подтверждается заключением ВК)</a:t>
                </a:r>
                <a:endParaRPr lang="ru-RU" sz="1400" b="1" dirty="0">
                  <a:solidFill>
                    <a:srgbClr val="17535F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4727848" y="4695988"/>
              <a:ext cx="3679552" cy="1035798"/>
            </a:xfrm>
            <a:prstGeom prst="rect">
              <a:avLst/>
            </a:prstGeom>
            <a:solidFill>
              <a:srgbClr val="EEF8F8"/>
            </a:solidFill>
            <a:ln>
              <a:solidFill>
                <a:srgbClr val="B5D6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144000" rtlCol="0" anchor="t"/>
            <a:lstStyle/>
            <a:p>
              <a:pPr algn="ctr"/>
              <a:r>
                <a:rPr lang="ru-RU" sz="1400" b="1" dirty="0">
                  <a:solidFill>
                    <a:srgbClr val="17535F"/>
                  </a:solidFill>
                  <a:latin typeface="Georgia" pitchFamily="18" charset="0"/>
                </a:rPr>
                <a:t>по месту нахождения гражданина в исправительном учреждении, </a:t>
              </a:r>
              <a:endParaRPr lang="ru-RU" sz="1400" b="1" dirty="0" smtClean="0">
                <a:solidFill>
                  <a:srgbClr val="17535F"/>
                </a:solidFill>
                <a:latin typeface="Georgia" pitchFamily="18" charset="0"/>
              </a:endParaRPr>
            </a:p>
            <a:p>
              <a:pPr algn="ctr"/>
              <a:r>
                <a:rPr lang="ru-RU" sz="1400" b="1" dirty="0" smtClean="0">
                  <a:solidFill>
                    <a:srgbClr val="17535F"/>
                  </a:solidFill>
                  <a:latin typeface="Georgia" pitchFamily="18" charset="0"/>
                </a:rPr>
                <a:t>где он </a:t>
              </a:r>
              <a:r>
                <a:rPr lang="ru-RU" sz="1400" b="1" dirty="0">
                  <a:solidFill>
                    <a:srgbClr val="17535F"/>
                  </a:solidFill>
                  <a:latin typeface="Georgia" pitchFamily="18" charset="0"/>
                </a:rPr>
                <a:t>отбывает наказание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4035281" y="2093817"/>
              <a:ext cx="1065580" cy="2607452"/>
              <a:chOff x="4123088" y="1398191"/>
              <a:chExt cx="1081031" cy="2804427"/>
            </a:xfrm>
            <a:solidFill>
              <a:srgbClr val="71B0B7"/>
            </a:solidFill>
          </p:grpSpPr>
          <p:sp>
            <p:nvSpPr>
              <p:cNvPr id="22" name="Стрелка вниз 21"/>
              <p:cNvSpPr/>
              <p:nvPr/>
            </p:nvSpPr>
            <p:spPr>
              <a:xfrm>
                <a:off x="4123088" y="1398191"/>
                <a:ext cx="288040" cy="2798747"/>
              </a:xfrm>
              <a:prstGeom prst="downArrow">
                <a:avLst/>
              </a:prstGeom>
              <a:solidFill>
                <a:srgbClr val="92C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трелка вниз 22"/>
              <p:cNvSpPr/>
              <p:nvPr/>
            </p:nvSpPr>
            <p:spPr>
              <a:xfrm>
                <a:off x="4916079" y="1403871"/>
                <a:ext cx="288040" cy="2798747"/>
              </a:xfrm>
              <a:prstGeom prst="downArrow">
                <a:avLst/>
              </a:prstGeom>
              <a:solidFill>
                <a:srgbClr val="92C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1838824" y="1352550"/>
              <a:ext cx="5832810" cy="8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180000" rtlCol="0" anchor="t"/>
            <a:lstStyle/>
            <a:p>
              <a:endParaRPr lang="ru-RU" sz="1400" dirty="0">
                <a:solidFill>
                  <a:srgbClr val="207282"/>
                </a:solidFill>
                <a:latin typeface="Georgia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983432" y="2168525"/>
              <a:ext cx="10513168" cy="0"/>
            </a:xfrm>
            <a:prstGeom prst="line">
              <a:avLst/>
            </a:prstGeom>
            <a:ln w="28575">
              <a:solidFill>
                <a:srgbClr val="71B0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983432" y="911980"/>
            <a:ext cx="11017224" cy="37147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pPr lvl="0">
              <a:lnSpc>
                <a:spcPts val="28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207282"/>
                </a:solidFill>
                <a:latin typeface="Georgia" pitchFamily="18" charset="0"/>
                <a:ea typeface="+mj-ea"/>
                <a:cs typeface="+mj-cs"/>
              </a:rPr>
              <a:t>Место проведения МСЭ </a:t>
            </a:r>
            <a:r>
              <a:rPr lang="ru-RU" sz="2800" b="1" dirty="0">
                <a:solidFill>
                  <a:srgbClr val="207282"/>
                </a:solidFill>
                <a:latin typeface="Georgia" pitchFamily="18" charset="0"/>
                <a:ea typeface="+mj-ea"/>
                <a:cs typeface="+mj-cs"/>
              </a:rPr>
              <a:t>с личным </a:t>
            </a:r>
            <a:r>
              <a:rPr lang="ru-RU" sz="2800" b="1" dirty="0" smtClean="0">
                <a:solidFill>
                  <a:srgbClr val="207282"/>
                </a:solidFill>
                <a:latin typeface="Georgia" pitchFamily="18" charset="0"/>
                <a:ea typeface="+mj-ea"/>
                <a:cs typeface="+mj-cs"/>
              </a:rPr>
              <a:t>присутствием</a:t>
            </a:r>
            <a:endParaRPr lang="ru-RU" sz="2800" b="1" dirty="0">
              <a:solidFill>
                <a:srgbClr val="20728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9048326" y="3136383"/>
            <a:ext cx="334819" cy="288032"/>
          </a:xfrm>
          <a:prstGeom prst="rightArrow">
            <a:avLst/>
          </a:prstGeom>
          <a:solidFill>
            <a:srgbClr val="89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383146" y="2146791"/>
            <a:ext cx="2329478" cy="677669"/>
          </a:xfrm>
          <a:prstGeom prst="rect">
            <a:avLst/>
          </a:prstGeom>
          <a:solidFill>
            <a:srgbClr val="EEF8F8"/>
          </a:solidFill>
          <a:ln>
            <a:solidFill>
              <a:srgbClr val="B5D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 algn="ctr"/>
            <a:r>
              <a:rPr lang="ru-RU" sz="1400" b="1" dirty="0">
                <a:solidFill>
                  <a:srgbClr val="17535F"/>
                </a:solidFill>
                <a:latin typeface="Georgia" pitchFamily="18" charset="0"/>
              </a:rPr>
              <a:t>п</a:t>
            </a:r>
            <a:r>
              <a:rPr lang="ru-RU" sz="1400" b="1" dirty="0" smtClean="0">
                <a:solidFill>
                  <a:srgbClr val="17535F"/>
                </a:solidFill>
                <a:latin typeface="Georgia" pitchFamily="18" charset="0"/>
              </a:rPr>
              <a:t>о месту жительства</a:t>
            </a:r>
            <a:endParaRPr lang="ru-RU" sz="1400" b="1" dirty="0">
              <a:solidFill>
                <a:srgbClr val="17535F"/>
              </a:solidFill>
              <a:latin typeface="Georg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383146" y="3119275"/>
            <a:ext cx="2329478" cy="617065"/>
          </a:xfrm>
          <a:prstGeom prst="rect">
            <a:avLst/>
          </a:prstGeom>
          <a:solidFill>
            <a:srgbClr val="EEF8F8"/>
          </a:solidFill>
          <a:ln>
            <a:solidFill>
              <a:srgbClr val="B5D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 algn="ctr"/>
            <a:r>
              <a:rPr lang="ru-RU" sz="1400" b="1" dirty="0" smtClean="0">
                <a:solidFill>
                  <a:srgbClr val="17535F"/>
                </a:solidFill>
                <a:latin typeface="Georgia" pitchFamily="18" charset="0"/>
              </a:rPr>
              <a:t>в стационаре</a:t>
            </a:r>
            <a:endParaRPr lang="ru-RU" sz="1400" b="1" dirty="0">
              <a:solidFill>
                <a:srgbClr val="17535F"/>
              </a:solidFill>
              <a:latin typeface="Georgia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9048327" y="2499864"/>
            <a:ext cx="317843" cy="288032"/>
          </a:xfrm>
          <a:prstGeom prst="rightArrow">
            <a:avLst/>
          </a:prstGeom>
          <a:solidFill>
            <a:srgbClr val="89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15303" y="609451"/>
            <a:ext cx="8720159" cy="9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Особенности установления инвалидности у паллиативных пациентов</a:t>
            </a:r>
            <a:endParaRPr lang="ru-RU" sz="28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5303" y="1614792"/>
            <a:ext cx="7872985" cy="233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 отсутствии у пациента инвалидности и/или необходимости внесения изменений 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ИПРА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врачебная комиссия медицинской организации одновременно с принятием решения о наличии у пациента показаний для оказания паллиативной медицинской помощи принимает решение о направлении пациента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МСЭ 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направлении его на медицинские обследования, необходимые для получения клинико-функциональных данных в зависимости от заболевания в целях проведения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МСЭ.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303" y="4040315"/>
            <a:ext cx="10609289" cy="219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Пункт 28 Порядка взаимодействия медицинских организаций, организаций социального обслуживания, общественных организаций и иных некоммерческих организаций, осуществляющих свою деятельность в сфере охраны здоровья граждан, при оказании гражданам паллиативной медицинской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помощи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(Приложение N 38 к Положению об организации оказания паллиативной медицинской помощи, утвержденному приказом Министерства здравоохранения РФ и Министерства труда и социальной защиты РФ от 31 мая 2019 г. N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345н/372н)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2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09783" y="908720"/>
            <a:ext cx="8720159" cy="9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Особенности установления инвалидности у паллиативных пациентов</a:t>
            </a:r>
            <a:endParaRPr lang="ru-RU" sz="28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5303" y="2248886"/>
            <a:ext cx="787298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980" indent="-342900">
              <a:spcAft>
                <a:spcPts val="1199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Лечащий врач </a:t>
            </a:r>
            <a:r>
              <a:rPr lang="ru-RU" b="1" dirty="0">
                <a:latin typeface="Georgia" pitchFamily="18" charset="0"/>
              </a:rPr>
              <a:t>в течение 1 рабочего дня </a:t>
            </a:r>
            <a:r>
              <a:rPr lang="ru-RU" dirty="0">
                <a:latin typeface="Georgia" pitchFamily="18" charset="0"/>
              </a:rPr>
              <a:t>с даты принятия решения ВК о наличии у пациента показаний для оказания ПМП </a:t>
            </a:r>
            <a:r>
              <a:rPr lang="ru-RU" b="1" dirty="0">
                <a:latin typeface="Georgia" pitchFamily="18" charset="0"/>
              </a:rPr>
              <a:t>информирует пациента </a:t>
            </a:r>
            <a:r>
              <a:rPr lang="ru-RU" dirty="0">
                <a:latin typeface="Georgia" pitchFamily="18" charset="0"/>
              </a:rPr>
              <a:t>(его законного или уполномоченного представителя) об указанном решении и оформляет согласие пациента на направление его на МСЭ.</a:t>
            </a:r>
          </a:p>
          <a:p>
            <a:pPr marL="343980" indent="-342900">
              <a:spcAft>
                <a:spcPts val="1199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Медицинская организация оформляет направление на МСЭ </a:t>
            </a:r>
            <a:r>
              <a:rPr lang="ru-RU" b="1" dirty="0">
                <a:latin typeface="Georgia" pitchFamily="18" charset="0"/>
              </a:rPr>
              <a:t>в срок, не превышающий 1 рабочего дня</a:t>
            </a:r>
            <a:r>
              <a:rPr lang="ru-RU" dirty="0">
                <a:latin typeface="Georgia" pitchFamily="18" charset="0"/>
              </a:rPr>
              <a:t> со дня получения результатов медицинских обследований, и </a:t>
            </a:r>
            <a:r>
              <a:rPr lang="ru-RU" b="1" dirty="0">
                <a:latin typeface="Georgia" pitchFamily="18" charset="0"/>
              </a:rPr>
              <a:t>в течение 1 рабочего дня </a:t>
            </a:r>
            <a:r>
              <a:rPr lang="ru-RU" dirty="0">
                <a:latin typeface="Georgia" pitchFamily="18" charset="0"/>
              </a:rPr>
              <a:t>с даты оформления передает его в бюро МСЭ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783" y="5251237"/>
            <a:ext cx="105428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12"/>
              </a:lnSpc>
            </a:pP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Пункт 60 Порядка организации и деятельности федеральных учреждений медико-социальной экспертизы, </a:t>
            </a:r>
          </a:p>
          <a:p>
            <a:pPr>
              <a:lnSpc>
                <a:spcPts val="2212"/>
              </a:lnSpc>
            </a:pP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утвержденного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приказом Минтруда России от 30 декабря 2020 г. N 979н .</a:t>
            </a:r>
          </a:p>
        </p:txBody>
      </p:sp>
    </p:spTree>
    <p:extLst>
      <p:ext uri="{BB962C8B-B14F-4D97-AF65-F5344CB8AC3E}">
        <p14:creationId xmlns:p14="http://schemas.microsoft.com/office/powerpoint/2010/main" val="2947717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09783" y="908720"/>
            <a:ext cx="8720159" cy="9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Особенности установления инвалидности у паллиативных пациентов</a:t>
            </a:r>
            <a:endParaRPr lang="ru-RU" sz="28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5303" y="2248886"/>
            <a:ext cx="7872985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Приглашение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для проведения медико-социальной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экспертизы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должно быть направлено получателю услуги по проведению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МСЭ 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отношении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граждан, нуждающихся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 заключению медицинской организации в оказании паллиативной медицинской помощи,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день регистрации этого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направления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</a:pP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Пункт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60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Порядка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организации и деятельности федеральных учреждений медико-социальной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экспертизы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,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утвержденного приказом Минтруда России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от 30 декабря 2020 г. N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979н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64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09783" y="908720"/>
            <a:ext cx="8720159" cy="9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Особенности установления инвалидности у паллиативных пациентов</a:t>
            </a:r>
            <a:endParaRPr lang="ru-RU" sz="28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5303" y="2248886"/>
            <a:ext cx="7872985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Оказание услуги по проведению МСЭ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не может превышать 3 рабочих дней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 даты регистрации в бюро (главном бюро, Федеральном бюро) направления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 МСЭ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отношении граждан, нуждающихся по заключению медицинской организации в оказании паллиативной медицинской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помощи.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</a:pP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Пункт 31 Порядка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организации и деятельности федеральных учреждений медико-социальной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экспертизы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,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утвержденного приказом Минтруда России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от 30 декабря 2020 г. N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979н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endParaRPr lang="ru-RU" sz="1700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18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4"/>
          <p:cNvSpPr/>
          <p:nvPr/>
        </p:nvSpPr>
        <p:spPr>
          <a:xfrm>
            <a:off x="1703512" y="3806468"/>
            <a:ext cx="5688632" cy="990684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гражданину направляется приглашение </a:t>
            </a: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для </a:t>
            </a: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проведения МСЭ </a:t>
            </a:r>
            <a:endParaRPr lang="ru-RU" sz="2100" b="1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703512" y="2365268"/>
            <a:ext cx="5688632" cy="919715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</a:t>
            </a: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аправление передается в </a:t>
            </a: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бюро </a:t>
            </a:r>
          </a:p>
        </p:txBody>
      </p:sp>
      <p:sp>
        <p:nvSpPr>
          <p:cNvPr id="90" name="CustomShape 1"/>
          <p:cNvSpPr/>
          <p:nvPr/>
        </p:nvSpPr>
        <p:spPr>
          <a:xfrm>
            <a:off x="1703512" y="854724"/>
            <a:ext cx="5688632" cy="990100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Оформление направления на МСЭ </a:t>
            </a:r>
          </a:p>
          <a:p>
            <a:pPr algn="ctr"/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медицинской организации</a:t>
            </a:r>
            <a:endParaRPr lang="ru-RU" sz="2100" b="1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1703512" y="5318636"/>
            <a:ext cx="5688632" cy="918675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</a:t>
            </a: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роведение экспертизы и вынесение решения</a:t>
            </a:r>
            <a:endParaRPr lang="ru-RU" sz="2100" b="1" strike="noStrike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6" name="Рисунок 15" descr="st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15272" y="1946432"/>
            <a:ext cx="465107" cy="312826"/>
          </a:xfrm>
          <a:prstGeom prst="rect">
            <a:avLst/>
          </a:prstGeom>
        </p:spPr>
      </p:pic>
      <p:pic>
        <p:nvPicPr>
          <p:cNvPr id="17" name="Рисунок 16" descr="st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15272" y="3402152"/>
            <a:ext cx="465107" cy="312826"/>
          </a:xfrm>
          <a:prstGeom prst="rect">
            <a:avLst/>
          </a:prstGeom>
        </p:spPr>
      </p:pic>
      <p:pic>
        <p:nvPicPr>
          <p:cNvPr id="18" name="Рисунок 17" descr="st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15271" y="4929671"/>
            <a:ext cx="465107" cy="312826"/>
          </a:xfrm>
          <a:prstGeom prst="rect">
            <a:avLst/>
          </a:prstGeom>
        </p:spPr>
      </p:pic>
      <p:sp>
        <p:nvSpPr>
          <p:cNvPr id="11" name="Выгнутая влево стрелка 10"/>
          <p:cNvSpPr/>
          <p:nvPr/>
        </p:nvSpPr>
        <p:spPr>
          <a:xfrm flipH="1">
            <a:off x="7456608" y="1268760"/>
            <a:ext cx="723102" cy="1368152"/>
          </a:xfrm>
          <a:prstGeom prst="curvedRightArrow">
            <a:avLst/>
          </a:prstGeom>
          <a:solidFill>
            <a:srgbClr val="89B8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2264" y="3018234"/>
            <a:ext cx="2792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день регистрации  направления на МСЭ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 flipH="1">
            <a:off x="7456608" y="2776249"/>
            <a:ext cx="723102" cy="1300823"/>
          </a:xfrm>
          <a:prstGeom prst="curvedRightArrow">
            <a:avLst/>
          </a:prstGeom>
          <a:solidFill>
            <a:srgbClr val="89B8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2264" y="1406242"/>
            <a:ext cx="31683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течение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1 рабочего дня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со дня оформления направления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 МСЭ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4272" y="5318636"/>
            <a:ext cx="30963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не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более 3 рабочих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дней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 даты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регистрации направления в бюро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06813" y="1450732"/>
            <a:ext cx="10441160" cy="5199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080" algn="just">
              <a:spcAft>
                <a:spcPts val="1800"/>
              </a:spcAft>
              <a:buClr>
                <a:srgbClr val="000000"/>
              </a:buClr>
            </a:pPr>
            <a:r>
              <a:rPr lang="ru-RU" b="1" dirty="0" smtClean="0">
                <a:latin typeface="Georgia" pitchFamily="18" charset="0"/>
              </a:rPr>
              <a:t>В главном бюро МСЭ проводится в случаях: 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обжалования решения бюро,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при </a:t>
            </a:r>
            <a:r>
              <a:rPr lang="ru-RU" dirty="0">
                <a:latin typeface="Georgia" pitchFamily="18" charset="0"/>
              </a:rPr>
              <a:t>осуществлении контроля за решением, принятым бюро, в том числе в части обеспечения </a:t>
            </a:r>
            <a:r>
              <a:rPr lang="ru-RU" dirty="0" smtClean="0">
                <a:latin typeface="Georgia" pitchFamily="18" charset="0"/>
              </a:rPr>
              <a:t>протезом </a:t>
            </a:r>
            <a:r>
              <a:rPr lang="ru-RU" dirty="0">
                <a:latin typeface="Georgia" pitchFamily="18" charset="0"/>
              </a:rPr>
              <a:t>с микропроцессорным управлением при обращении территориального органа </a:t>
            </a:r>
            <a:r>
              <a:rPr lang="ru-RU" dirty="0" smtClean="0">
                <a:latin typeface="Georgia" pitchFamily="18" charset="0"/>
              </a:rPr>
              <a:t>Фонда социального страхования Российской Федерации, </a:t>
            </a:r>
            <a:endParaRPr lang="ru-RU" dirty="0">
              <a:latin typeface="Georgia" pitchFamily="18" charset="0"/>
            </a:endParaRPr>
          </a:p>
          <a:p>
            <a:pPr marL="343980" indent="-342900" algn="just">
              <a:spcAft>
                <a:spcPts val="18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по </a:t>
            </a:r>
            <a:r>
              <a:rPr lang="ru-RU" dirty="0">
                <a:latin typeface="Georgia" pitchFamily="18" charset="0"/>
              </a:rPr>
              <a:t>направлению бюро в случаях, требующих консультации специалистов главного бюро, в том числе с проведением специальных видов </a:t>
            </a:r>
            <a:r>
              <a:rPr lang="ru-RU" dirty="0" smtClean="0">
                <a:latin typeface="Georgia" pitchFamily="18" charset="0"/>
              </a:rPr>
              <a:t>обследования.</a:t>
            </a:r>
          </a:p>
          <a:p>
            <a:pPr marL="1080" algn="just">
              <a:spcAft>
                <a:spcPts val="1200"/>
              </a:spcAft>
              <a:buClr>
                <a:srgbClr val="000000"/>
              </a:buClr>
            </a:pPr>
            <a:r>
              <a:rPr lang="ru-RU" b="1" dirty="0">
                <a:latin typeface="Georgia" pitchFamily="18" charset="0"/>
              </a:rPr>
              <a:t>В </a:t>
            </a:r>
            <a:r>
              <a:rPr lang="ru-RU" b="1" dirty="0" smtClean="0">
                <a:latin typeface="Georgia" pitchFamily="18" charset="0"/>
              </a:rPr>
              <a:t>Федеральном бюро МСЭ проводится в случаях: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обжалования </a:t>
            </a:r>
            <a:r>
              <a:rPr lang="ru-RU" dirty="0" smtClean="0">
                <a:latin typeface="Georgia" pitchFamily="18" charset="0"/>
              </a:rPr>
              <a:t>решения </a:t>
            </a:r>
            <a:r>
              <a:rPr lang="ru-RU" dirty="0">
                <a:latin typeface="Georgia" pitchFamily="18" charset="0"/>
              </a:rPr>
              <a:t>главного бюро, </a:t>
            </a:r>
            <a:endParaRPr lang="ru-RU" dirty="0" smtClean="0">
              <a:latin typeface="Georgia" pitchFamily="18" charset="0"/>
            </a:endParaRP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при </a:t>
            </a:r>
            <a:r>
              <a:rPr lang="ru-RU" dirty="0">
                <a:latin typeface="Georgia" pitchFamily="18" charset="0"/>
              </a:rPr>
              <a:t>осуществлении контроля за решением, принятым главным бюро, в том числе в части обеспечения </a:t>
            </a:r>
            <a:r>
              <a:rPr lang="ru-RU" dirty="0" smtClean="0">
                <a:latin typeface="Georgia" pitchFamily="18" charset="0"/>
              </a:rPr>
              <a:t>протезом </a:t>
            </a:r>
            <a:r>
              <a:rPr lang="ru-RU" dirty="0">
                <a:latin typeface="Georgia" pitchFamily="18" charset="0"/>
              </a:rPr>
              <a:t>с микропроцессорным управлением при обращении </a:t>
            </a:r>
            <a:r>
              <a:rPr lang="ru-RU" dirty="0" smtClean="0">
                <a:latin typeface="Georgia" pitchFamily="18" charset="0"/>
              </a:rPr>
              <a:t>ФСС, 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по </a:t>
            </a:r>
            <a:r>
              <a:rPr lang="ru-RU" dirty="0">
                <a:latin typeface="Georgia" pitchFamily="18" charset="0"/>
              </a:rPr>
              <a:t>направлению главного бюро в случаях, требующих консультации специалистов Федерального бюро, в том числе с проведением сложных специальных видов обследования</a:t>
            </a:r>
            <a:r>
              <a:rPr lang="ru-RU" dirty="0" smtClean="0">
                <a:latin typeface="Georgia" pitchFamily="18" charset="0"/>
              </a:rPr>
              <a:t>.</a:t>
            </a:r>
            <a:r>
              <a:rPr lang="en-US" b="1" dirty="0" smtClean="0">
                <a:solidFill>
                  <a:srgbClr val="006766"/>
                </a:solidFill>
                <a:latin typeface="Georgia" pitchFamily="18" charset="0"/>
              </a:rPr>
              <a:t/>
            </a:r>
            <a:br>
              <a:rPr lang="en-US" b="1" dirty="0" smtClean="0">
                <a:solidFill>
                  <a:srgbClr val="006766"/>
                </a:solidFill>
                <a:latin typeface="Georgia" pitchFamily="18" charset="0"/>
              </a:rPr>
            </a:br>
            <a:endParaRPr lang="ru-RU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0281" y="724273"/>
            <a:ext cx="10032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Проведение МСЭ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03549">
            <a:off x="10476282" y="643082"/>
            <a:ext cx="679396" cy="86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6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577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09783" y="908720"/>
            <a:ext cx="8720159" cy="50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Группы инвалидности</a:t>
            </a:r>
            <a:endParaRPr lang="ru-RU" sz="28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9783" y="1686915"/>
            <a:ext cx="8310553" cy="418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зависимости от степени выраженности стойких расстройств функций организма, возникших в результате заболеваний, последствий травм или дефектов, гражданину, признанному инвалидом, устанавливается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II или III группа инвалидности,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гражданину в возрасте до 18 лет - категория "ребенок-инвалид".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случае признания гражданина инвалидом датой установления инвалидности считается дата поступления в бюро направления на медико-социальную экспертизу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Инвалидность устанавливается до 1-го числа месяца, следующего за месяцем, на который назначено проведение очередной медико-социальной экспертизы (переосвидетельствования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).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84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-547579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09783" y="908720"/>
            <a:ext cx="8720159" cy="9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b="1" dirty="0" smtClean="0">
                <a:solidFill>
                  <a:srgbClr val="006766"/>
                </a:solidFill>
                <a:latin typeface="Georgia" pitchFamily="18" charset="0"/>
              </a:rPr>
              <a:t>Срок, на который может устанавливаться инвалидность</a:t>
            </a:r>
            <a:endParaRPr lang="ru-RU" sz="28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9783" y="1988840"/>
            <a:ext cx="8598585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I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группа-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 2 года,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II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III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группы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- на 1 год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 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Категория "ребенок-инвалид" устанавливается сроком на 1 год, 2 года, 5 лет, до достижения гражданином возраста 14 лет либо 18 лет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Группа без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указания срока переосвидетельствования (бессрочно)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категория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«ребенок-инвалид»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устанавливаются </a:t>
            </a:r>
          </a:p>
          <a:p>
            <a:pPr marL="285750" indent="-285750">
              <a:lnSpc>
                <a:spcPts val="2212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уже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 первичном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освидетельствовании-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если заболевание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включено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раздел IV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Приложения к Правилам признания лица инвалидом,</a:t>
            </a:r>
          </a:p>
          <a:p>
            <a:pPr marL="285750" indent="-285750">
              <a:lnSpc>
                <a:spcPts val="2212"/>
              </a:lnSpc>
              <a:spcAft>
                <a:spcPts val="1088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не позднее 2 лет после первичного признания инвалидом- в раздел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Показания и условия установления категории «ребенок-инвалид» сроком на 5 лет и до достижения возраста 14 лет перечислены в разделе II Приложения, до достижения возраста 18 лет – в разделе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III.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94901">
            <a:off x="7488951" y="764146"/>
            <a:ext cx="497138" cy="63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70369">
            <a:off x="7991987" y="459463"/>
            <a:ext cx="325958" cy="48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21208" y="891501"/>
            <a:ext cx="9203913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950" b="1" dirty="0">
                <a:solidFill>
                  <a:srgbClr val="286E84"/>
                </a:solidFill>
                <a:latin typeface="Georgia" pitchFamily="18" charset="0"/>
              </a:rPr>
              <a:t>Рассмотрим вопросы: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41628" y="1835972"/>
            <a:ext cx="9820399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1424" indent="-421424">
              <a:lnSpc>
                <a:spcPts val="2212"/>
              </a:lnSpc>
              <a:spcAft>
                <a:spcPts val="1088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Новые </a:t>
            </a:r>
            <a:r>
              <a:rPr lang="ru-RU" dirty="0">
                <a:latin typeface="Georgia" pitchFamily="18" charset="0"/>
              </a:rPr>
              <a:t>правила признания лица инвалидом- что изменилось с 1 июля 2022 года и какие изменения в проведении медико-социальной экспертизы предусмотрены в перспективе?</a:t>
            </a:r>
          </a:p>
          <a:p>
            <a:pPr marL="421424" indent="-421424">
              <a:lnSpc>
                <a:spcPts val="2212"/>
              </a:lnSpc>
              <a:spcAft>
                <a:spcPts val="1088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Этапы </a:t>
            </a:r>
            <a:r>
              <a:rPr lang="ru-RU" dirty="0">
                <a:latin typeface="Georgia" pitchFamily="18" charset="0"/>
              </a:rPr>
              <a:t>и сроки установления инвалидности и </a:t>
            </a:r>
            <a:r>
              <a:rPr lang="ru-RU" dirty="0" smtClean="0">
                <a:latin typeface="Georgia" pitchFamily="18" charset="0"/>
              </a:rPr>
              <a:t>переосвидетельствования.</a:t>
            </a:r>
            <a:endParaRPr lang="ru-RU" dirty="0">
              <a:latin typeface="Georgia" pitchFamily="18" charset="0"/>
            </a:endParaRPr>
          </a:p>
          <a:p>
            <a:pPr marL="421424" indent="-421424">
              <a:lnSpc>
                <a:spcPts val="2212"/>
              </a:lnSpc>
              <a:spcAft>
                <a:spcPts val="1088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Оформление </a:t>
            </a:r>
            <a:r>
              <a:rPr lang="ru-RU" dirty="0">
                <a:latin typeface="Georgia" pitchFamily="18" charset="0"/>
              </a:rPr>
              <a:t>направления для проведения МСЭ. На что важно обратить внимание?</a:t>
            </a:r>
          </a:p>
          <a:p>
            <a:pPr marL="421424" indent="-421424">
              <a:lnSpc>
                <a:spcPts val="2212"/>
              </a:lnSpc>
              <a:spcAft>
                <a:spcPts val="1088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>
                <a:latin typeface="Georgia" pitchFamily="18" charset="0"/>
              </a:rPr>
              <a:t>каких случаях оформление направления не требуется, а когда это является обязательным?</a:t>
            </a:r>
          </a:p>
          <a:p>
            <a:pPr marL="421424" indent="-421424">
              <a:lnSpc>
                <a:spcPts val="2212"/>
              </a:lnSpc>
              <a:spcAft>
                <a:spcPts val="1088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Выбор </a:t>
            </a:r>
            <a:r>
              <a:rPr lang="ru-RU" dirty="0">
                <a:latin typeface="Georgia" pitchFamily="18" charset="0"/>
              </a:rPr>
              <a:t>формы и места проведения МСЭ- на что можно повлиять?</a:t>
            </a:r>
          </a:p>
          <a:p>
            <a:pPr marL="421424" indent="-421424">
              <a:lnSpc>
                <a:spcPts val="2212"/>
              </a:lnSpc>
              <a:spcAft>
                <a:spcPts val="1088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Особенности </a:t>
            </a:r>
            <a:r>
              <a:rPr lang="ru-RU" dirty="0">
                <a:latin typeface="Georgia" pitchFamily="18" charset="0"/>
              </a:rPr>
              <a:t>оформления инвалидности для паллиативных пациентов.</a:t>
            </a:r>
          </a:p>
          <a:p>
            <a:pPr marL="421424" indent="-421424">
              <a:lnSpc>
                <a:spcPts val="2212"/>
              </a:lnSpc>
              <a:spcAft>
                <a:spcPts val="1088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Как </a:t>
            </a:r>
            <a:r>
              <a:rPr lang="ru-RU" dirty="0">
                <a:latin typeface="Georgia" pitchFamily="18" charset="0"/>
              </a:rPr>
              <a:t>обжаловать решение бюро?</a:t>
            </a:r>
          </a:p>
        </p:txBody>
      </p:sp>
      <p:grpSp>
        <p:nvGrpSpPr>
          <p:cNvPr id="32" name="Группа 16"/>
          <p:cNvGrpSpPr/>
          <p:nvPr/>
        </p:nvGrpSpPr>
        <p:grpSpPr>
          <a:xfrm>
            <a:off x="1119443" y="1520819"/>
            <a:ext cx="9998964" cy="15062"/>
            <a:chOff x="540122" y="1764556"/>
            <a:chExt cx="8135731" cy="13444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540122" y="1764556"/>
              <a:ext cx="813573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40122" y="1778000"/>
              <a:ext cx="1584176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1141629" y="6438055"/>
            <a:ext cx="9998964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43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404664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CustomShape 1"/>
          <p:cNvSpPr/>
          <p:nvPr/>
        </p:nvSpPr>
        <p:spPr>
          <a:xfrm>
            <a:off x="807741" y="1844824"/>
            <a:ext cx="8168579" cy="39842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08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ru-RU" dirty="0">
                <a:latin typeface="Georgia" pitchFamily="18" charset="0"/>
              </a:rPr>
              <a:t>Акт медико-социальной экспертизы гражданина, протокол проведения медико-социальной экспертизы гражданина, </a:t>
            </a:r>
            <a:r>
              <a:rPr lang="ru-RU" dirty="0" smtClean="0">
                <a:latin typeface="Georgia" pitchFamily="18" charset="0"/>
              </a:rPr>
              <a:t>ИПРА </a:t>
            </a:r>
            <a:r>
              <a:rPr lang="ru-RU" dirty="0">
                <a:latin typeface="Georgia" pitchFamily="18" charset="0"/>
              </a:rPr>
              <a:t>формируются в информационной системе </a:t>
            </a:r>
            <a:r>
              <a:rPr lang="ru-RU" dirty="0" smtClean="0">
                <a:latin typeface="Georgia" pitchFamily="18" charset="0"/>
              </a:rPr>
              <a:t>МСЭ.</a:t>
            </a:r>
          </a:p>
          <a:p>
            <a:pPr marL="108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ru-RU" dirty="0" smtClean="0">
                <a:latin typeface="Georgia" pitchFamily="18" charset="0"/>
              </a:rPr>
              <a:t>Гражданину выдаются:</a:t>
            </a:r>
            <a:endParaRPr lang="ru-RU" dirty="0">
              <a:latin typeface="Georgia" pitchFamily="18" charset="0"/>
            </a:endParaRPr>
          </a:p>
          <a:p>
            <a:pPr marL="343980" indent="-3429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справка</a:t>
            </a:r>
            <a:r>
              <a:rPr lang="ru-RU" dirty="0">
                <a:latin typeface="Georgia" pitchFamily="18" charset="0"/>
              </a:rPr>
              <a:t>, подтверждающая факт установления инвалидности, с указанием группы </a:t>
            </a:r>
            <a:r>
              <a:rPr lang="ru-RU" dirty="0" smtClean="0">
                <a:latin typeface="Georgia" pitchFamily="18" charset="0"/>
              </a:rPr>
              <a:t>инвалидности (</a:t>
            </a:r>
            <a:r>
              <a:rPr lang="ru-RU" dirty="0">
                <a:latin typeface="Georgia" pitchFamily="18" charset="0"/>
              </a:rPr>
              <a:t>категории "ребенок-инвалид"),</a:t>
            </a:r>
          </a:p>
          <a:p>
            <a:pPr marL="343980" indent="-3429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индивидуальная программа реабилитации или абилитации,</a:t>
            </a:r>
          </a:p>
          <a:p>
            <a:pPr marL="343980" indent="-3429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по </a:t>
            </a:r>
            <a:r>
              <a:rPr lang="ru-RU" dirty="0">
                <a:latin typeface="Georgia" pitchFamily="18" charset="0"/>
              </a:rPr>
              <a:t>заявлению гражданина (его законного или уполномоченного представителя), поданному в </a:t>
            </a:r>
            <a:r>
              <a:rPr lang="ru-RU" dirty="0" smtClean="0">
                <a:latin typeface="Georgia" pitchFamily="18" charset="0"/>
              </a:rPr>
              <a:t>бюро- копии </a:t>
            </a:r>
            <a:r>
              <a:rPr lang="ru-RU" dirty="0">
                <a:latin typeface="Georgia" pitchFamily="18" charset="0"/>
              </a:rPr>
              <a:t>акта </a:t>
            </a:r>
            <a:r>
              <a:rPr lang="ru-RU" dirty="0" smtClean="0">
                <a:latin typeface="Georgia" pitchFamily="18" charset="0"/>
              </a:rPr>
              <a:t>и </a:t>
            </a:r>
            <a:r>
              <a:rPr lang="ru-RU" dirty="0">
                <a:latin typeface="Georgia" pitchFamily="18" charset="0"/>
              </a:rPr>
              <a:t>протокола проведения </a:t>
            </a:r>
            <a:r>
              <a:rPr lang="ru-RU" dirty="0" smtClean="0">
                <a:latin typeface="Georgia" pitchFamily="18" charset="0"/>
              </a:rPr>
              <a:t>МСЭ. </a:t>
            </a:r>
            <a:endParaRPr lang="ru-RU" dirty="0">
              <a:latin typeface="Georgia" pitchFamily="18" charset="0"/>
            </a:endParaRPr>
          </a:p>
          <a:p>
            <a:pPr algn="just">
              <a:lnSpc>
                <a:spcPct val="100000"/>
              </a:lnSpc>
              <a:spcAft>
                <a:spcPts val="1199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741" y="878277"/>
            <a:ext cx="7061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По результатам </a:t>
            </a:r>
            <a:r>
              <a:rPr lang="ru-RU" sz="3000" b="1" dirty="0">
                <a:solidFill>
                  <a:srgbClr val="006766"/>
                </a:solidFill>
                <a:latin typeface="Georgia" pitchFamily="18" charset="0"/>
              </a:rPr>
              <a:t>проведения </a:t>
            </a: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МСЭ</a:t>
            </a:r>
            <a:endParaRPr lang="ru-RU" sz="3000" dirty="0" smtClean="0">
              <a:solidFill>
                <a:srgbClr val="0067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2060848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CustomShape 1"/>
          <p:cNvSpPr/>
          <p:nvPr/>
        </p:nvSpPr>
        <p:spPr>
          <a:xfrm>
            <a:off x="807741" y="1253339"/>
            <a:ext cx="10688859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08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ru-RU" dirty="0" smtClean="0">
                <a:latin typeface="Georgia" pitchFamily="18" charset="0"/>
              </a:rPr>
              <a:t>Справка</a:t>
            </a:r>
            <a:r>
              <a:rPr lang="ru-RU" dirty="0">
                <a:latin typeface="Georgia" pitchFamily="18" charset="0"/>
              </a:rPr>
              <a:t>, подтверждающая факт установления инвалидности, </a:t>
            </a:r>
            <a:r>
              <a:rPr lang="ru-RU" dirty="0" smtClean="0">
                <a:latin typeface="Georgia" pitchFamily="18" charset="0"/>
              </a:rPr>
              <a:t>выдается после </a:t>
            </a:r>
            <a:r>
              <a:rPr lang="ru-RU" dirty="0">
                <a:latin typeface="Georgia" pitchFamily="18" charset="0"/>
              </a:rPr>
              <a:t>получения бюро (главным бюро, Федеральным бюро) уведомления из Федерального реестра инвалидов о размещении </a:t>
            </a:r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>
                <a:latin typeface="Georgia" pitchFamily="18" charset="0"/>
              </a:rPr>
              <a:t>нем </a:t>
            </a:r>
            <a:r>
              <a:rPr lang="ru-RU" dirty="0" smtClean="0">
                <a:latin typeface="Georgia" pitchFamily="18" charset="0"/>
              </a:rPr>
              <a:t>сведений </a:t>
            </a:r>
            <a:r>
              <a:rPr lang="ru-RU" dirty="0">
                <a:latin typeface="Georgia" pitchFamily="18" charset="0"/>
              </a:rPr>
              <a:t>о признании гражданина </a:t>
            </a:r>
            <a:r>
              <a:rPr lang="ru-RU" dirty="0" smtClean="0">
                <a:latin typeface="Georgia" pitchFamily="18" charset="0"/>
              </a:rPr>
              <a:t>инвалидом.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741" y="507381"/>
            <a:ext cx="7061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По результатам </a:t>
            </a:r>
            <a:r>
              <a:rPr lang="ru-RU" sz="3000" b="1" dirty="0">
                <a:solidFill>
                  <a:srgbClr val="006766"/>
                </a:solidFill>
                <a:latin typeface="Georgia" pitchFamily="18" charset="0"/>
              </a:rPr>
              <a:t>проведения </a:t>
            </a: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МСЭ</a:t>
            </a:r>
            <a:endParaRPr lang="ru-RU" sz="3000" dirty="0" smtClean="0">
              <a:solidFill>
                <a:srgbClr val="006766"/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1" y="2890393"/>
            <a:ext cx="7882204" cy="35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91889" y="1700808"/>
            <a:ext cx="10560695" cy="38303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2959100" algn="l"/>
              </a:tabLst>
            </a:pPr>
            <a:r>
              <a:rPr lang="ru-RU" dirty="0" smtClean="0">
                <a:latin typeface="Georgia" pitchFamily="18" charset="0"/>
              </a:rPr>
              <a:t>утвержден </a:t>
            </a:r>
          </a:p>
          <a:p>
            <a:pPr>
              <a:lnSpc>
                <a:spcPct val="100000"/>
              </a:lnSpc>
              <a:spcAft>
                <a:spcPts val="1800"/>
              </a:spcAft>
              <a:tabLst>
                <a:tab pos="2959100" algn="l"/>
              </a:tabLst>
            </a:pP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приказом Министерства труда и социальной защиты РФ от 13 июня 2017 г. N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486н.</a:t>
            </a:r>
            <a:endParaRPr lang="ru-RU" b="1" dirty="0">
              <a:solidFill>
                <a:srgbClr val="006766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pos="2959100" algn="l"/>
              </a:tabLst>
            </a:pPr>
            <a:r>
              <a:rPr lang="ru-RU" dirty="0" smtClean="0">
                <a:latin typeface="Georgia" pitchFamily="18" charset="0"/>
              </a:rPr>
              <a:t>ИПРА </a:t>
            </a:r>
            <a:r>
              <a:rPr lang="ru-RU" dirty="0">
                <a:latin typeface="Georgia" pitchFamily="18" charset="0"/>
              </a:rPr>
              <a:t>разрабатывается на срок, соответствующий сроку установленной группы инвалидности (категории </a:t>
            </a:r>
            <a:r>
              <a:rPr lang="ru-RU" dirty="0" smtClean="0">
                <a:latin typeface="Georgia" pitchFamily="18" charset="0"/>
              </a:rPr>
              <a:t>«ребенок-инвалид»).</a:t>
            </a: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pos="2959100" algn="l"/>
              </a:tabLst>
            </a:pPr>
            <a:r>
              <a:rPr lang="ru-RU" dirty="0" smtClean="0">
                <a:latin typeface="Georgia" pitchFamily="18" charset="0"/>
              </a:rPr>
              <a:t>Разработка </a:t>
            </a:r>
            <a:r>
              <a:rPr lang="ru-RU" dirty="0">
                <a:latin typeface="Georgia" pitchFamily="18" charset="0"/>
              </a:rPr>
              <a:t>ИПРА </a:t>
            </a:r>
            <a:r>
              <a:rPr lang="ru-RU" dirty="0" smtClean="0">
                <a:latin typeface="Georgia" pitchFamily="18" charset="0"/>
              </a:rPr>
              <a:t>осуществляется </a:t>
            </a:r>
            <a:r>
              <a:rPr lang="ru-RU" dirty="0">
                <a:latin typeface="Georgia" pitchFamily="18" charset="0"/>
              </a:rPr>
              <a:t>специалистами бюро (главного бюро, Федерального бюро) с учетом рекомендуемых мероприятий по медицинской реабилитации или абилитации, указанных в направлении на </a:t>
            </a:r>
            <a:r>
              <a:rPr lang="ru-RU" dirty="0" smtClean="0">
                <a:latin typeface="Georgia" pitchFamily="18" charset="0"/>
              </a:rPr>
              <a:t>МСЭ, </a:t>
            </a:r>
            <a:r>
              <a:rPr lang="ru-RU" dirty="0">
                <a:latin typeface="Georgia" pitchFamily="18" charset="0"/>
              </a:rPr>
              <a:t>выданном организацией, оказывающей медицинскую </a:t>
            </a:r>
            <a:r>
              <a:rPr lang="ru-RU" dirty="0" smtClean="0">
                <a:latin typeface="Georgia" pitchFamily="18" charset="0"/>
              </a:rPr>
              <a:t>помощь.</a:t>
            </a: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pos="2959100" algn="l"/>
              </a:tabLst>
            </a:pPr>
            <a:r>
              <a:rPr lang="ru-RU" dirty="0">
                <a:latin typeface="Georgia" pitchFamily="18" charset="0"/>
              </a:rPr>
              <a:t>При необходимости внесения изменений в ИПРА оформляется новое направление на МСЭ и составляется новая ИПРА.</a:t>
            </a: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pos="2959100" algn="l"/>
              </a:tabLst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889" y="908720"/>
            <a:ext cx="10200655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Порядок разработки </a:t>
            </a:r>
            <a:r>
              <a:rPr lang="ru-RU" sz="3000" b="1" dirty="0">
                <a:solidFill>
                  <a:srgbClr val="006766"/>
                </a:solidFill>
                <a:latin typeface="Georgia" pitchFamily="18" charset="0"/>
              </a:rPr>
              <a:t>и </a:t>
            </a: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реализации ИПРА</a:t>
            </a:r>
            <a:endParaRPr lang="ru-RU" sz="30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03549">
            <a:off x="10476282" y="643082"/>
            <a:ext cx="679396" cy="86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20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786233" y="1772816"/>
            <a:ext cx="10926390" cy="45177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3980" indent="-342900">
              <a:lnSpc>
                <a:spcPts val="2000"/>
              </a:lnSpc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dirty="0">
                <a:latin typeface="Georgia" pitchFamily="18" charset="0"/>
              </a:rPr>
              <a:t>В связи с изменением </a:t>
            </a:r>
            <a:r>
              <a:rPr lang="ru-RU" dirty="0" smtClean="0">
                <a:latin typeface="Georgia" pitchFamily="18" charset="0"/>
              </a:rPr>
              <a:t>антропометрических </a:t>
            </a:r>
            <a:r>
              <a:rPr lang="ru-RU" dirty="0" smtClean="0">
                <a:latin typeface="Georgia" pitchFamily="18" charset="0"/>
              </a:rPr>
              <a:t>данных, </a:t>
            </a:r>
            <a:r>
              <a:rPr lang="ru-RU" dirty="0">
                <a:latin typeface="Georgia" pitchFamily="18" charset="0"/>
              </a:rPr>
              <a:t>необходимостью уточнения характеристик ранее рекомендованных видов реабилитационных и (или) абилитационных </a:t>
            </a:r>
            <a:r>
              <a:rPr lang="ru-RU" dirty="0" smtClean="0">
                <a:latin typeface="Georgia" pitchFamily="18" charset="0"/>
              </a:rPr>
              <a:t>мероприятий.</a:t>
            </a:r>
            <a:endParaRPr lang="ru-RU" dirty="0">
              <a:latin typeface="Georgia" pitchFamily="18" charset="0"/>
            </a:endParaRPr>
          </a:p>
          <a:p>
            <a:pPr marL="343980" indent="-342900">
              <a:lnSpc>
                <a:spcPts val="2000"/>
              </a:lnSpc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dirty="0"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сли </a:t>
            </a:r>
            <a:r>
              <a:rPr lang="ru-RU" dirty="0">
                <a:latin typeface="Georgia" pitchFamily="18" charset="0"/>
              </a:rPr>
              <a:t>изменились персональные данные инвалида (</a:t>
            </a:r>
            <a:r>
              <a:rPr lang="ru-RU" dirty="0" smtClean="0">
                <a:latin typeface="Georgia" pitchFamily="18" charset="0"/>
              </a:rPr>
              <a:t>ребенка-инвалида).</a:t>
            </a:r>
          </a:p>
          <a:p>
            <a:pPr marL="343980" indent="-342900">
              <a:lnSpc>
                <a:spcPts val="2000"/>
              </a:lnSpc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dirty="0">
                <a:latin typeface="Georgia" pitchFamily="18" charset="0"/>
              </a:rPr>
              <a:t>В</a:t>
            </a:r>
            <a:r>
              <a:rPr lang="ru-RU" dirty="0" smtClean="0">
                <a:latin typeface="Georgia" pitchFamily="18" charset="0"/>
              </a:rPr>
              <a:t> целях устранения </a:t>
            </a:r>
            <a:r>
              <a:rPr lang="ru-RU" dirty="0">
                <a:latin typeface="Georgia" pitchFamily="18" charset="0"/>
              </a:rPr>
              <a:t>технических </a:t>
            </a:r>
            <a:r>
              <a:rPr lang="ru-RU" dirty="0" smtClean="0">
                <a:latin typeface="Georgia" pitchFamily="18" charset="0"/>
              </a:rPr>
              <a:t>ошибок (</a:t>
            </a:r>
            <a:r>
              <a:rPr lang="ru-RU" dirty="0">
                <a:latin typeface="Georgia" pitchFamily="18" charset="0"/>
              </a:rPr>
              <a:t>описка, опечатка, грамматическая или арифметическая ошибка либо подобная ошибка</a:t>
            </a:r>
            <a:r>
              <a:rPr lang="ru-RU" dirty="0" smtClean="0">
                <a:latin typeface="Georgia" pitchFamily="18" charset="0"/>
              </a:rPr>
              <a:t>).</a:t>
            </a:r>
          </a:p>
          <a:p>
            <a:pPr marL="343980" indent="-342900">
              <a:lnSpc>
                <a:spcPts val="2000"/>
              </a:lnSpc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dirty="0">
                <a:latin typeface="Georgia" pitchFamily="18" charset="0"/>
              </a:rPr>
              <a:t>При необходимости включения в </a:t>
            </a:r>
            <a:r>
              <a:rPr lang="ru-RU" dirty="0" smtClean="0">
                <a:latin typeface="Georgia" pitchFamily="18" charset="0"/>
              </a:rPr>
              <a:t>ИПРА </a:t>
            </a:r>
            <a:r>
              <a:rPr lang="ru-RU" dirty="0">
                <a:latin typeface="Georgia" pitchFamily="18" charset="0"/>
              </a:rPr>
              <a:t>ребенка-инвалида рекомендаций о товарах и услугах, предназначенных для социальной адаптации и интеграции в общество детей-инвалидов, на приобретение которых направляются средства </a:t>
            </a:r>
            <a:r>
              <a:rPr lang="ru-RU" dirty="0" smtClean="0">
                <a:latin typeface="Georgia" pitchFamily="18" charset="0"/>
              </a:rPr>
              <a:t>материнского капитала.</a:t>
            </a:r>
          </a:p>
          <a:p>
            <a:pPr marL="1080">
              <a:lnSpc>
                <a:spcPts val="2000"/>
              </a:lnSpc>
              <a:spcAft>
                <a:spcPts val="600"/>
              </a:spcAft>
              <a:buClr>
                <a:srgbClr val="000000"/>
              </a:buClr>
            </a:pPr>
            <a:r>
              <a:rPr lang="ru-RU" dirty="0" smtClean="0">
                <a:latin typeface="Georgia" pitchFamily="18" charset="0"/>
              </a:rPr>
              <a:t>Исправления вносятся по </a:t>
            </a:r>
            <a:r>
              <a:rPr lang="ru-RU" dirty="0" smtClean="0">
                <a:latin typeface="Georgia" pitchFamily="18" charset="0"/>
              </a:rPr>
              <a:t>заявлению инвалида либо </a:t>
            </a:r>
            <a:r>
              <a:rPr lang="ru-RU" dirty="0">
                <a:latin typeface="Georgia" pitchFamily="18" charset="0"/>
              </a:rPr>
              <a:t>по заявлению законного или уполномоченного представителя инвалида (ребенка-инвалида</a:t>
            </a:r>
            <a:r>
              <a:rPr lang="ru-RU" dirty="0" smtClean="0">
                <a:latin typeface="Georgia" pitchFamily="18" charset="0"/>
              </a:rPr>
              <a:t>), </a:t>
            </a:r>
            <a:r>
              <a:rPr lang="ru-RU" dirty="0">
                <a:latin typeface="Georgia" pitchFamily="18" charset="0"/>
              </a:rPr>
              <a:t>взамен ранее выданной составляется </a:t>
            </a:r>
            <a:r>
              <a:rPr lang="ru-RU" dirty="0" smtClean="0">
                <a:latin typeface="Georgia" pitchFamily="18" charset="0"/>
              </a:rPr>
              <a:t>новая ИПРА.</a:t>
            </a:r>
          </a:p>
          <a:p>
            <a:pPr marL="1080">
              <a:lnSpc>
                <a:spcPts val="2000"/>
              </a:lnSpc>
              <a:spcAft>
                <a:spcPts val="600"/>
              </a:spcAft>
              <a:buClr>
                <a:srgbClr val="000000"/>
              </a:buClr>
            </a:pPr>
            <a:r>
              <a:rPr lang="ru-RU" dirty="0" smtClean="0">
                <a:latin typeface="Georgia" pitchFamily="18" charset="0"/>
              </a:rPr>
              <a:t>При </a:t>
            </a:r>
            <a:r>
              <a:rPr lang="ru-RU" dirty="0">
                <a:latin typeface="Georgia" pitchFamily="18" charset="0"/>
              </a:rPr>
              <a:t>этом изменение иных сведений, указанных в ранее выданной </a:t>
            </a:r>
            <a:r>
              <a:rPr lang="ru-RU" dirty="0" smtClean="0">
                <a:latin typeface="Georgia" pitchFamily="18" charset="0"/>
              </a:rPr>
              <a:t>ИПРА, </a:t>
            </a:r>
            <a:r>
              <a:rPr lang="ru-RU" dirty="0">
                <a:latin typeface="Georgia" pitchFamily="18" charset="0"/>
              </a:rPr>
              <a:t>не осуществляется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marL="1080">
              <a:lnSpc>
                <a:spcPts val="2000"/>
              </a:lnSpc>
              <a:spcAft>
                <a:spcPts val="600"/>
              </a:spcAft>
              <a:buClr>
                <a:srgbClr val="000000"/>
              </a:buClr>
            </a:pPr>
            <a:endParaRPr lang="ru-RU" dirty="0">
              <a:latin typeface="Georgi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Пункт 9 приказа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Министерства труда и социальной защиты РФ от 13 июня 2017 г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. №486н</a:t>
            </a:r>
            <a:endParaRPr lang="ru-RU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6233" y="476672"/>
            <a:ext cx="1076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Внесение исправлений в </a:t>
            </a:r>
            <a:r>
              <a:rPr lang="ru-RU" sz="3000" b="1" dirty="0">
                <a:solidFill>
                  <a:srgbClr val="006766"/>
                </a:solidFill>
                <a:latin typeface="Georgia" pitchFamily="18" charset="0"/>
              </a:rPr>
              <a:t>ИПРА без оформления </a:t>
            </a: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направления </a:t>
            </a:r>
            <a:r>
              <a:rPr lang="ru-RU" sz="3000" b="1" dirty="0">
                <a:solidFill>
                  <a:srgbClr val="006766"/>
                </a:solidFill>
                <a:latin typeface="Georgia" pitchFamily="18" charset="0"/>
              </a:rPr>
              <a:t>на </a:t>
            </a: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МСЭ проводятся:</a:t>
            </a:r>
            <a:endParaRPr lang="ru-RU" sz="3000" b="1" dirty="0">
              <a:solidFill>
                <a:srgbClr val="0067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85270"/>
            <a:ext cx="11928648" cy="671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CustomShape 4"/>
          <p:cNvSpPr/>
          <p:nvPr/>
        </p:nvSpPr>
        <p:spPr>
          <a:xfrm>
            <a:off x="1271464" y="4596028"/>
            <a:ext cx="5688632" cy="990684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Федеральное бюро МСЭ</a:t>
            </a:r>
          </a:p>
        </p:txBody>
      </p:sp>
      <p:sp>
        <p:nvSpPr>
          <p:cNvPr id="91" name="CustomShape 2"/>
          <p:cNvSpPr/>
          <p:nvPr/>
        </p:nvSpPr>
        <p:spPr>
          <a:xfrm>
            <a:off x="1271464" y="3066428"/>
            <a:ext cx="5688632" cy="919715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Главное бюро МСЭ в субъекте РФ</a:t>
            </a:r>
          </a:p>
        </p:txBody>
      </p:sp>
      <p:sp>
        <p:nvSpPr>
          <p:cNvPr id="90" name="CustomShape 1"/>
          <p:cNvSpPr/>
          <p:nvPr/>
        </p:nvSpPr>
        <p:spPr>
          <a:xfrm>
            <a:off x="1249938" y="1466443"/>
            <a:ext cx="5688632" cy="990100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Бюро </a:t>
            </a: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МСЭ (</a:t>
            </a: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филиала </a:t>
            </a:r>
            <a:r>
              <a:rPr lang="ru-RU" sz="21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главного бюро)</a:t>
            </a:r>
          </a:p>
        </p:txBody>
      </p:sp>
      <p:sp>
        <p:nvSpPr>
          <p:cNvPr id="10" name="CustomShape 2"/>
          <p:cNvSpPr/>
          <p:nvPr/>
        </p:nvSpPr>
        <p:spPr>
          <a:xfrm>
            <a:off x="8256240" y="3066428"/>
            <a:ext cx="3415808" cy="918675"/>
          </a:xfrm>
          <a:prstGeom prst="rect">
            <a:avLst/>
          </a:prstGeom>
          <a:solidFill>
            <a:srgbClr val="DEF2F2"/>
          </a:solidFill>
          <a:ln w="38100">
            <a:solidFill>
              <a:srgbClr val="89B8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Суд</a:t>
            </a:r>
            <a:endParaRPr lang="ru-RU" sz="2100" b="1" strike="noStrike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6" name="Рисунок 15" descr="st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68052" y="2576017"/>
            <a:ext cx="557802" cy="375172"/>
          </a:xfrm>
          <a:prstGeom prst="rect">
            <a:avLst/>
          </a:prstGeom>
        </p:spPr>
      </p:pic>
      <p:pic>
        <p:nvPicPr>
          <p:cNvPr id="17" name="Рисунок 16" descr="st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98407" y="4125363"/>
            <a:ext cx="562800" cy="378533"/>
          </a:xfrm>
          <a:prstGeom prst="rect">
            <a:avLst/>
          </a:prstGeom>
        </p:spPr>
      </p:pic>
      <p:pic>
        <p:nvPicPr>
          <p:cNvPr id="18" name="Рисунок 17" descr="st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7953" y="3278433"/>
            <a:ext cx="735460" cy="494663"/>
          </a:xfrm>
          <a:prstGeom prst="rect">
            <a:avLst/>
          </a:prstGeom>
        </p:spPr>
      </p:pic>
      <p:sp>
        <p:nvSpPr>
          <p:cNvPr id="3" name="Правая фигурная скобка 2"/>
          <p:cNvSpPr/>
          <p:nvPr/>
        </p:nvSpPr>
        <p:spPr>
          <a:xfrm>
            <a:off x="7081039" y="1466443"/>
            <a:ext cx="549546" cy="4120269"/>
          </a:xfrm>
          <a:prstGeom prst="rightBrace">
            <a:avLst/>
          </a:prstGeom>
          <a:ln w="76200">
            <a:solidFill>
              <a:srgbClr val="43A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91544" y="579559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3000" b="1" dirty="0">
                <a:solidFill>
                  <a:srgbClr val="006766"/>
                </a:solidFill>
                <a:latin typeface="Georgia" pitchFamily="18" charset="0"/>
              </a:rPr>
              <a:t>Обжалование </a:t>
            </a: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решений бюро</a:t>
            </a:r>
            <a:endParaRPr lang="ru-RU" sz="3000" b="1" dirty="0">
              <a:solidFill>
                <a:srgbClr val="0067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91889" y="1700808"/>
            <a:ext cx="10560695" cy="3168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tabLst>
                <a:tab pos="2959100" algn="l"/>
              </a:tabLst>
            </a:pPr>
            <a:r>
              <a:rPr lang="ru-RU" dirty="0">
                <a:latin typeface="Georgia" pitchFamily="18" charset="0"/>
              </a:rPr>
              <a:t>Гражданин (его законный или уполномоченный представитель) может обжаловать решение бюро в главное бюро </a:t>
            </a:r>
            <a:r>
              <a:rPr lang="ru-RU" b="1" dirty="0">
                <a:latin typeface="Georgia" pitchFamily="18" charset="0"/>
              </a:rPr>
              <a:t>в месячный срок </a:t>
            </a:r>
            <a:r>
              <a:rPr lang="ru-RU" dirty="0">
                <a:latin typeface="Georgia" pitchFamily="18" charset="0"/>
              </a:rPr>
              <a:t>со дня его получения на основании заявления, поданного в бюро, проводившее </a:t>
            </a:r>
            <a:r>
              <a:rPr lang="ru-RU" dirty="0" smtClean="0">
                <a:latin typeface="Georgia" pitchFamily="18" charset="0"/>
              </a:rPr>
              <a:t>МСЭ, </a:t>
            </a:r>
            <a:r>
              <a:rPr lang="ru-RU" dirty="0">
                <a:latin typeface="Georgia" pitchFamily="18" charset="0"/>
              </a:rPr>
              <a:t>либо в главное бюро в письменной форме на бумажном носителе или в электронном виде с использованием единого портала.</a:t>
            </a: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pos="2959100" algn="l"/>
              </a:tabLst>
            </a:pPr>
            <a:r>
              <a:rPr lang="ru-RU" dirty="0" smtClean="0">
                <a:latin typeface="Georgia" pitchFamily="18" charset="0"/>
              </a:rPr>
              <a:t>Заявление в </a:t>
            </a:r>
            <a:r>
              <a:rPr lang="ru-RU" dirty="0">
                <a:latin typeface="Georgia" pitchFamily="18" charset="0"/>
              </a:rPr>
              <a:t>форме электронного документа с использованием единого </a:t>
            </a:r>
            <a:r>
              <a:rPr lang="ru-RU" dirty="0" smtClean="0">
                <a:latin typeface="Georgia" pitchFamily="18" charset="0"/>
              </a:rPr>
              <a:t>портала </a:t>
            </a:r>
            <a:r>
              <a:rPr lang="ru-RU" dirty="0">
                <a:latin typeface="Georgia" pitchFamily="18" charset="0"/>
              </a:rPr>
              <a:t>должно быть подписано простой электронной подписью или усиленной неквалифицированной электронной подписью гражданина (его законного или уполномоченного представителя</a:t>
            </a:r>
            <a:r>
              <a:rPr lang="ru-RU" dirty="0" smtClean="0">
                <a:latin typeface="Georgia" pitchFamily="18" charset="0"/>
              </a:rPr>
              <a:t>).</a:t>
            </a: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pos="2959100" algn="l"/>
              </a:tabLst>
            </a:pPr>
            <a:r>
              <a:rPr lang="ru-RU" dirty="0">
                <a:latin typeface="Georgia" pitchFamily="18" charset="0"/>
              </a:rPr>
              <a:t>Главное бюро не позднее </a:t>
            </a:r>
            <a:r>
              <a:rPr lang="ru-RU" b="1" dirty="0">
                <a:latin typeface="Georgia" pitchFamily="18" charset="0"/>
              </a:rPr>
              <a:t>30 рабочих дней </a:t>
            </a:r>
            <a:r>
              <a:rPr lang="ru-RU" dirty="0">
                <a:latin typeface="Georgia" pitchFamily="18" charset="0"/>
              </a:rPr>
              <a:t>со дня поступления заявления гражданина проводит его медико-социальную экспертизу и на основании полученных результатов выносит соответствующее решение.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889" y="908720"/>
            <a:ext cx="10200655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ru-RU" sz="3000" b="1" dirty="0">
                <a:solidFill>
                  <a:srgbClr val="006766"/>
                </a:solidFill>
                <a:latin typeface="Georgia" pitchFamily="18" charset="0"/>
              </a:rPr>
              <a:t>Обжалование решений </a:t>
            </a: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бюро</a:t>
            </a:r>
            <a:endParaRPr lang="ru-RU" sz="30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03549">
            <a:off x="10476282" y="643082"/>
            <a:ext cx="679396" cy="86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666750"/>
            <a:ext cx="8382000" cy="1073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73007" y="794300"/>
            <a:ext cx="4854414" cy="887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2600" b="1" dirty="0" smtClean="0">
                <a:solidFill>
                  <a:srgbClr val="207282"/>
                </a:solidFill>
                <a:latin typeface="Georgia" pitchFamily="18" charset="0"/>
              </a:rPr>
              <a:t>Портал «Про паллиатив»</a:t>
            </a:r>
            <a:r>
              <a:rPr lang="ru-RU" sz="2600" dirty="0" smtClean="0">
                <a:solidFill>
                  <a:srgbClr val="207282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en-US" sz="2600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600" b="1" dirty="0">
                <a:solidFill>
                  <a:srgbClr val="207282"/>
                </a:solidFill>
                <a:latin typeface="Georgia" pitchFamily="18" charset="0"/>
              </a:rPr>
              <a:t>www.pro-palliativ.ru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3055064"/>
            <a:ext cx="612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оказание </a:t>
            </a:r>
            <a:r>
              <a:rPr lang="ru-RU" dirty="0">
                <a:latin typeface="Georgia" pitchFamily="18" charset="0"/>
              </a:rPr>
              <a:t>круглосуточной бесплатной </a:t>
            </a:r>
            <a:r>
              <a:rPr lang="ru-RU" dirty="0" smtClean="0">
                <a:latin typeface="Georgia" pitchFamily="18" charset="0"/>
              </a:rPr>
              <a:t>информационной,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социально-правовой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smtClean="0">
                <a:latin typeface="Georgia" pitchFamily="18" charset="0"/>
              </a:rPr>
              <a:t>психологической поддержки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людям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smtClean="0">
                <a:latin typeface="Georgia" pitchFamily="18" charset="0"/>
              </a:rPr>
              <a:t>нуждающимся в </a:t>
            </a:r>
            <a:r>
              <a:rPr lang="ru-RU" dirty="0">
                <a:latin typeface="Georgia" pitchFamily="18" charset="0"/>
              </a:rPr>
              <a:t>паллиативной помощи, </a:t>
            </a:r>
            <a:r>
              <a:rPr lang="ru-RU" dirty="0" smtClean="0">
                <a:latin typeface="Georgia" pitchFamily="18" charset="0"/>
              </a:rPr>
              <a:t>и </a:t>
            </a:r>
            <a:r>
              <a:rPr lang="ru-RU" dirty="0">
                <a:latin typeface="Georgia" pitchFamily="18" charset="0"/>
              </a:rPr>
              <a:t>их </a:t>
            </a:r>
            <a:r>
              <a:rPr lang="ru-RU" dirty="0" smtClean="0">
                <a:latin typeface="Georgia" pitchFamily="18" charset="0"/>
              </a:rPr>
              <a:t>близким</a:t>
            </a:r>
            <a:r>
              <a:rPr lang="en-US" dirty="0" smtClean="0">
                <a:latin typeface="Georgia" pitchFamily="18" charset="0"/>
              </a:rPr>
              <a:t>, </a:t>
            </a:r>
            <a:endParaRPr lang="ru-RU" dirty="0" smtClean="0">
              <a:latin typeface="Georgia" pitchFamily="18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консультирование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специалистов, оказывающих симптоматическое лечение и </a:t>
            </a:r>
            <a:r>
              <a:rPr lang="ru-RU" dirty="0">
                <a:latin typeface="Georgia" pitchFamily="18" charset="0"/>
              </a:rPr>
              <a:t>уход 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за </a:t>
            </a:r>
            <a:r>
              <a:rPr lang="ru-RU" dirty="0">
                <a:latin typeface="Georgia" pitchFamily="18" charset="0"/>
              </a:rPr>
              <a:t>неизлечимо </a:t>
            </a:r>
            <a:r>
              <a:rPr lang="ru-RU" dirty="0" smtClean="0">
                <a:latin typeface="Georgia" pitchFamily="18" charset="0"/>
              </a:rPr>
              <a:t>больными гражданами на всей территории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Российской Федерации.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3472" y="3055064"/>
            <a:ext cx="317039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tabLst>
                <a:tab pos="2514600" algn="l"/>
              </a:tabLst>
            </a:pPr>
            <a:r>
              <a:rPr lang="ru-RU" sz="2600" b="1" dirty="0">
                <a:solidFill>
                  <a:srgbClr val="207282"/>
                </a:solidFill>
                <a:latin typeface="Georgia" pitchFamily="18" charset="0"/>
              </a:rPr>
              <a:t>Горячая линия </a:t>
            </a:r>
          </a:p>
          <a:p>
            <a:pPr>
              <a:lnSpc>
                <a:spcPts val="2600"/>
              </a:lnSpc>
            </a:pPr>
            <a:r>
              <a:rPr lang="ru-RU" b="1" dirty="0" smtClean="0">
                <a:solidFill>
                  <a:srgbClr val="207282"/>
                </a:solidFill>
                <a:latin typeface="Georgia" pitchFamily="18" charset="0"/>
              </a:rPr>
              <a:t>помощи</a:t>
            </a:r>
            <a:r>
              <a:rPr lang="en-US" b="1" dirty="0" smtClean="0">
                <a:solidFill>
                  <a:srgbClr val="207282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207282"/>
                </a:solidFill>
                <a:latin typeface="Georgia" pitchFamily="18" charset="0"/>
              </a:rPr>
              <a:t>неизлечимо </a:t>
            </a:r>
            <a:endParaRPr lang="ru-RU" b="1" dirty="0">
              <a:solidFill>
                <a:srgbClr val="207282"/>
              </a:solidFill>
              <a:latin typeface="Georgia" pitchFamily="18" charset="0"/>
            </a:endParaRPr>
          </a:p>
          <a:p>
            <a:pPr>
              <a:lnSpc>
                <a:spcPts val="2200"/>
              </a:lnSpc>
            </a:pPr>
            <a:r>
              <a:rPr lang="ru-RU" b="1" dirty="0">
                <a:solidFill>
                  <a:srgbClr val="207282"/>
                </a:solidFill>
                <a:latin typeface="Georgia" pitchFamily="18" charset="0"/>
              </a:rPr>
              <a:t>больным </a:t>
            </a:r>
            <a:r>
              <a:rPr lang="ru-RU" b="1" dirty="0" smtClean="0">
                <a:solidFill>
                  <a:srgbClr val="207282"/>
                </a:solidFill>
                <a:latin typeface="Georgia" pitchFamily="18" charset="0"/>
              </a:rPr>
              <a:t>людям</a:t>
            </a:r>
            <a:endParaRPr lang="ru-RU" b="1" dirty="0">
              <a:solidFill>
                <a:srgbClr val="207282"/>
              </a:solidFill>
              <a:latin typeface="Georgia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57250" y="-2680"/>
            <a:ext cx="0" cy="1764573"/>
          </a:xfrm>
          <a:prstGeom prst="line">
            <a:avLst/>
          </a:prstGeom>
          <a:ln w="3175">
            <a:solidFill>
              <a:srgbClr val="6B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472" y="4149593"/>
            <a:ext cx="2960687" cy="2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57250" y="3055064"/>
            <a:ext cx="0" cy="1501280"/>
          </a:xfrm>
          <a:prstGeom prst="line">
            <a:avLst/>
          </a:prstGeom>
          <a:ln w="28575">
            <a:solidFill>
              <a:srgbClr val="247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338732" y="845724"/>
            <a:ext cx="51450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>
                <a:latin typeface="Georgia" pitchFamily="18" charset="0"/>
              </a:rPr>
              <a:t>информационный проект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благотворительного фонда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помощи 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latin typeface="Georgia" pitchFamily="18" charset="0"/>
              </a:rPr>
              <a:t>хосписам </a:t>
            </a:r>
            <a:r>
              <a:rPr lang="ru-RU" dirty="0">
                <a:latin typeface="Georgia" pitchFamily="18" charset="0"/>
              </a:rPr>
              <a:t>«</a:t>
            </a:r>
            <a:r>
              <a:rPr lang="ru-RU" dirty="0" smtClean="0">
                <a:latin typeface="Georgia" pitchFamily="18" charset="0"/>
              </a:rPr>
              <a:t>Вера» о </a:t>
            </a:r>
            <a:r>
              <a:rPr lang="ru-RU" dirty="0">
                <a:latin typeface="Georgia" pitchFamily="18" charset="0"/>
              </a:rPr>
              <a:t>паллиативной </a:t>
            </a:r>
            <a:r>
              <a:rPr lang="ru-RU" dirty="0" smtClean="0">
                <a:latin typeface="Georgia" pitchFamily="18" charset="0"/>
              </a:rPr>
              <a:t>помощи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61695" y="860920"/>
            <a:ext cx="0" cy="777380"/>
          </a:xfrm>
          <a:prstGeom prst="line">
            <a:avLst/>
          </a:prstGeom>
          <a:ln w="28575">
            <a:solidFill>
              <a:srgbClr val="247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40"/>
          <p:cNvGrpSpPr>
            <a:grpSpLocks/>
          </p:cNvGrpSpPr>
          <p:nvPr/>
        </p:nvGrpSpPr>
        <p:grpSpPr bwMode="auto">
          <a:xfrm>
            <a:off x="8391540" y="5653102"/>
            <a:ext cx="3122612" cy="842962"/>
            <a:chOff x="4132554" y="-1458559"/>
            <a:chExt cx="4337096" cy="1169439"/>
          </a:xfrm>
        </p:grpSpPr>
        <p:pic>
          <p:nvPicPr>
            <p:cNvPr id="20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443" y="-1458559"/>
              <a:ext cx="1666207" cy="116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554" y="-1150714"/>
              <a:ext cx="2436604" cy="6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99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" name="CustomShape 1"/>
          <p:cNvSpPr/>
          <p:nvPr/>
        </p:nvSpPr>
        <p:spPr>
          <a:xfrm>
            <a:off x="815162" y="2708920"/>
            <a:ext cx="9745334" cy="8910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200" b="1" strike="noStrike" spc="-1" dirty="0">
                <a:solidFill>
                  <a:srgbClr val="006766"/>
                </a:solidFill>
                <a:latin typeface="Georgia" pitchFamily="18" charset="0"/>
                <a:ea typeface="DejaVu Sans"/>
              </a:rPr>
              <a:t>Спасибо </a:t>
            </a:r>
            <a:r>
              <a:rPr lang="ru-RU" sz="5200" b="1" strike="noStrike" spc="-1" dirty="0" smtClean="0">
                <a:solidFill>
                  <a:srgbClr val="006766"/>
                </a:solidFill>
                <a:latin typeface="Georgia" pitchFamily="18" charset="0"/>
                <a:ea typeface="DejaVu Sans"/>
              </a:rPr>
              <a:t>за </a:t>
            </a:r>
            <a:r>
              <a:rPr lang="ru-RU" sz="5200" b="1" strike="noStrike" spc="-1" dirty="0">
                <a:solidFill>
                  <a:srgbClr val="006766"/>
                </a:solidFill>
                <a:latin typeface="Georgia" pitchFamily="18" charset="0"/>
                <a:ea typeface="DejaVu Sans"/>
              </a:rPr>
              <a:t>внимание!</a:t>
            </a:r>
            <a:endParaRPr lang="ru-RU" sz="5200" b="1" strike="noStrike" spc="-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835536" y="980728"/>
            <a:ext cx="10445040" cy="10001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Портал «Про паллиатив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» </a:t>
            </a:r>
            <a:r>
              <a:rPr lang="en-US" b="1" dirty="0" smtClean="0">
                <a:solidFill>
                  <a:srgbClr val="006766"/>
                </a:solidFill>
                <a:latin typeface="Georgia" pitchFamily="18" charset="0"/>
              </a:rPr>
              <a:t>| </a:t>
            </a:r>
            <a:r>
              <a:rPr lang="ru-RU" b="1" dirty="0" err="1" smtClean="0">
                <a:solidFill>
                  <a:srgbClr val="006766"/>
                </a:solidFill>
                <a:latin typeface="Georgia" pitchFamily="18" charset="0"/>
              </a:rPr>
              <a:t>www.pro-palliativ.ru</a:t>
            </a:r>
            <a:endParaRPr lang="ru-RU" b="1" dirty="0" smtClean="0">
              <a:solidFill>
                <a:srgbClr val="006766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tabLst>
                <a:tab pos="3673475" algn="l"/>
              </a:tabLst>
            </a:pPr>
            <a:r>
              <a:rPr lang="ru-RU" dirty="0" smtClean="0">
                <a:latin typeface="Georgia" pitchFamily="18" charset="0"/>
              </a:rPr>
              <a:t>информационный </a:t>
            </a:r>
            <a:r>
              <a:rPr lang="ru-RU" dirty="0">
                <a:latin typeface="Georgia" pitchFamily="18" charset="0"/>
              </a:rPr>
              <a:t>проект благотворительного фонда помощи хосписам «</a:t>
            </a:r>
            <a:r>
              <a:rPr lang="ru-RU" dirty="0" smtClean="0">
                <a:latin typeface="Georgia" pitchFamily="18" charset="0"/>
              </a:rPr>
              <a:t>Вера»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о </a:t>
            </a:r>
            <a:r>
              <a:rPr lang="ru-RU" dirty="0">
                <a:latin typeface="Georgia" pitchFamily="18" charset="0"/>
              </a:rPr>
              <a:t>паллиативной </a:t>
            </a:r>
            <a:r>
              <a:rPr lang="ru-RU" dirty="0" smtClean="0">
                <a:latin typeface="Georgia" pitchFamily="18" charset="0"/>
              </a:rPr>
              <a:t>помощи</a:t>
            </a:r>
          </a:p>
        </p:txBody>
      </p:sp>
      <p:grpSp>
        <p:nvGrpSpPr>
          <p:cNvPr id="18" name="Группа 40"/>
          <p:cNvGrpSpPr>
            <a:grpSpLocks/>
          </p:cNvGrpSpPr>
          <p:nvPr/>
        </p:nvGrpSpPr>
        <p:grpSpPr bwMode="auto">
          <a:xfrm>
            <a:off x="8391540" y="5653102"/>
            <a:ext cx="3122612" cy="842962"/>
            <a:chOff x="4132554" y="-1458559"/>
            <a:chExt cx="4337096" cy="1169439"/>
          </a:xfrm>
        </p:grpSpPr>
        <p:pic>
          <p:nvPicPr>
            <p:cNvPr id="19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443" y="-1458559"/>
              <a:ext cx="1666207" cy="116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554" y="-1150714"/>
              <a:ext cx="2436604" cy="6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835536" y="5423766"/>
            <a:ext cx="600091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Проект «Помощь детям»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Благотворительного фонда помощи хосписам «Вера»</a:t>
            </a:r>
          </a:p>
          <a:p>
            <a:r>
              <a:rPr lang="ru-RU" sz="1700" b="1" spc="-1" dirty="0">
                <a:solidFill>
                  <a:srgbClr val="006766"/>
                </a:solidFill>
                <a:latin typeface="Georgia" pitchFamily="18" charset="0"/>
                <a:cs typeface="Segoe UI" pitchFamily="34" charset="0"/>
              </a:rPr>
              <a:t>deti@fondvera.ru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09783" y="908720"/>
            <a:ext cx="872015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Новые </a:t>
            </a:r>
            <a:r>
              <a:rPr lang="ru-RU" sz="3000" b="1" dirty="0">
                <a:solidFill>
                  <a:srgbClr val="006766"/>
                </a:solidFill>
                <a:latin typeface="Georgia" pitchFamily="18" charset="0"/>
              </a:rPr>
              <a:t>правила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783" y="1670404"/>
            <a:ext cx="7872985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1 июля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2022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начал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действовать новый порядок оформления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инвалидности, утвержденный </a:t>
            </a:r>
          </a:p>
          <a:p>
            <a:pPr>
              <a:lnSpc>
                <a:spcPts val="2212"/>
              </a:lnSpc>
            </a:pP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п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остановлением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Правительства РФ от 5 апреля 2022 г. N 588</a:t>
            </a:r>
          </a:p>
          <a:p>
            <a:pPr>
              <a:lnSpc>
                <a:spcPts val="2212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«О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признании лица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инвалидом».</a:t>
            </a:r>
            <a:endParaRPr lang="ru-RU" b="1" dirty="0">
              <a:solidFill>
                <a:srgbClr val="006766"/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Изменения вступают в силу поэтапно.</a:t>
            </a:r>
          </a:p>
          <a:p>
            <a:pPr>
              <a:lnSpc>
                <a:spcPts val="2212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Утрачивают силу:</a:t>
            </a:r>
          </a:p>
          <a:p>
            <a:pPr marL="285750" indent="-285750">
              <a:lnSpc>
                <a:spcPts val="2212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Постановление Правительства РФ от 20 февраля 2006 г. N 95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«О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порядке и условиях признания лица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инвалидом»,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marL="285750" indent="-285750">
              <a:lnSpc>
                <a:spcPts val="2212"/>
              </a:lnSpc>
              <a:spcAft>
                <a:spcPts val="1088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Временный порядок признания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лица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инвалидом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утв.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постановлением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Правительства РФ от 16 октября 2020 г. N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1697.</a:t>
            </a:r>
          </a:p>
        </p:txBody>
      </p:sp>
    </p:spTree>
    <p:extLst>
      <p:ext uri="{BB962C8B-B14F-4D97-AF65-F5344CB8AC3E}">
        <p14:creationId xmlns:p14="http://schemas.microsoft.com/office/powerpoint/2010/main" val="92879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CustomShape 1"/>
          <p:cNvSpPr/>
          <p:nvPr/>
        </p:nvSpPr>
        <p:spPr>
          <a:xfrm>
            <a:off x="812352" y="1628800"/>
            <a:ext cx="8240587" cy="48768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3980" indent="-3429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Установление срока </a:t>
            </a:r>
            <a:r>
              <a:rPr lang="ru-RU" dirty="0" smtClean="0">
                <a:latin typeface="Georgia" pitchFamily="18" charset="0"/>
              </a:rPr>
              <a:t>проведения </a:t>
            </a:r>
            <a:r>
              <a:rPr lang="ru-RU" dirty="0">
                <a:latin typeface="Georgia" pitchFamily="18" charset="0"/>
              </a:rPr>
              <a:t>медицинских обследований в целях проведения медико-социальной </a:t>
            </a:r>
            <a:r>
              <a:rPr lang="ru-RU" dirty="0" smtClean="0">
                <a:latin typeface="Georgia" pitchFamily="18" charset="0"/>
              </a:rPr>
              <a:t>экспертизы</a:t>
            </a:r>
          </a:p>
          <a:p>
            <a:pPr marL="343980" indent="-3429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Возможность </a:t>
            </a:r>
            <a:r>
              <a:rPr lang="ru-RU" dirty="0">
                <a:latin typeface="Georgia" pitchFamily="18" charset="0"/>
              </a:rPr>
              <a:t>выбора формы проведения </a:t>
            </a:r>
            <a:r>
              <a:rPr lang="ru-RU" dirty="0" smtClean="0">
                <a:latin typeface="Georgia" pitchFamily="18" charset="0"/>
              </a:rPr>
              <a:t>МСЭ</a:t>
            </a:r>
            <a:endParaRPr lang="ru-RU" dirty="0">
              <a:latin typeface="Georgia" pitchFamily="18" charset="0"/>
            </a:endParaRPr>
          </a:p>
          <a:p>
            <a:pPr marL="343980" indent="-3429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Изменения порядка </a:t>
            </a:r>
            <a:r>
              <a:rPr lang="ru-RU" dirty="0">
                <a:latin typeface="Georgia" pitchFamily="18" charset="0"/>
              </a:rPr>
              <a:t>информирования граждан о различных этапах проведения </a:t>
            </a:r>
            <a:r>
              <a:rPr lang="ru-RU" dirty="0" smtClean="0">
                <a:latin typeface="Georgia" pitchFamily="18" charset="0"/>
              </a:rPr>
              <a:t>МСЭ (с использованием портала </a:t>
            </a:r>
            <a:r>
              <a:rPr lang="ru-RU" dirty="0">
                <a:latin typeface="Georgia" pitchFamily="18" charset="0"/>
              </a:rPr>
              <a:t>государственных и муниципальных услуг </a:t>
            </a:r>
            <a:r>
              <a:rPr lang="ru-RU" dirty="0" smtClean="0">
                <a:latin typeface="Georgia" pitchFamily="18" charset="0"/>
              </a:rPr>
              <a:t>- </a:t>
            </a:r>
            <a:r>
              <a:rPr lang="ru-RU" dirty="0">
                <a:latin typeface="Georgia" pitchFamily="18" charset="0"/>
              </a:rPr>
              <a:t>с 1 февраля 2023 г</a:t>
            </a:r>
            <a:r>
              <a:rPr lang="ru-RU" dirty="0" smtClean="0">
                <a:latin typeface="Georgia" pitchFamily="18" charset="0"/>
              </a:rPr>
              <a:t>.)</a:t>
            </a:r>
            <a:endParaRPr lang="ru-RU" dirty="0">
              <a:latin typeface="Georgia" pitchFamily="18" charset="0"/>
            </a:endParaRPr>
          </a:p>
          <a:p>
            <a:pPr marL="343980" indent="-3429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Возможность </a:t>
            </a:r>
            <a:r>
              <a:rPr lang="ru-RU" dirty="0">
                <a:latin typeface="Georgia" pitchFamily="18" charset="0"/>
              </a:rPr>
              <a:t>дистанционного освидетельствования с применением </a:t>
            </a:r>
            <a:r>
              <a:rPr lang="ru-RU" dirty="0" smtClean="0">
                <a:latin typeface="Georgia" pitchFamily="18" charset="0"/>
              </a:rPr>
              <a:t>информационных технологий 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( с 1 </a:t>
            </a:r>
            <a:r>
              <a:rPr lang="ru-RU" dirty="0">
                <a:latin typeface="Georgia" pitchFamily="18" charset="0"/>
              </a:rPr>
              <a:t>июня 2023 </a:t>
            </a:r>
            <a:r>
              <a:rPr lang="ru-RU" dirty="0" smtClean="0">
                <a:latin typeface="Georgia" pitchFamily="18" charset="0"/>
              </a:rPr>
              <a:t>года)</a:t>
            </a:r>
            <a:endParaRPr lang="ru-RU" dirty="0">
              <a:latin typeface="Georgia" pitchFamily="18" charset="0"/>
            </a:endParaRPr>
          </a:p>
          <a:p>
            <a:pPr marL="343980" indent="-3429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Введение </a:t>
            </a:r>
            <a:r>
              <a:rPr lang="ru-RU" dirty="0">
                <a:latin typeface="Georgia" pitchFamily="18" charset="0"/>
              </a:rPr>
              <a:t>возможности обезличивания персональных данных </a:t>
            </a:r>
            <a:r>
              <a:rPr lang="ru-RU" dirty="0" smtClean="0">
                <a:latin typeface="Georgia" pitchFamily="18" charset="0"/>
              </a:rPr>
              <a:t>гражданина (с </a:t>
            </a:r>
            <a:r>
              <a:rPr lang="ru-RU" dirty="0">
                <a:latin typeface="Georgia" pitchFamily="18" charset="0"/>
              </a:rPr>
              <a:t>1 января 2024 </a:t>
            </a:r>
            <a:r>
              <a:rPr lang="ru-RU" dirty="0" smtClean="0">
                <a:latin typeface="Georgia" pitchFamily="18" charset="0"/>
              </a:rPr>
              <a:t>года) </a:t>
            </a:r>
            <a:endParaRPr lang="ru-RU" dirty="0">
              <a:latin typeface="Georgia" pitchFamily="18" charset="0"/>
            </a:endParaRPr>
          </a:p>
          <a:p>
            <a:pPr marL="343980" indent="-3429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Увеличение </a:t>
            </a:r>
            <a:r>
              <a:rPr lang="ru-RU" dirty="0">
                <a:latin typeface="Georgia" pitchFamily="18" charset="0"/>
              </a:rPr>
              <a:t>способов взаимодействия с </a:t>
            </a:r>
            <a:r>
              <a:rPr lang="ru-RU" dirty="0" smtClean="0">
                <a:latin typeface="Georgia" pitchFamily="18" charset="0"/>
              </a:rPr>
              <a:t>МСЭ (направление </a:t>
            </a:r>
            <a:r>
              <a:rPr lang="ru-RU" dirty="0">
                <a:latin typeface="Georgia" pitchFamily="18" charset="0"/>
              </a:rPr>
              <a:t>документов и информации с использованием портала государственных и муниципальных </a:t>
            </a:r>
            <a:r>
              <a:rPr lang="ru-RU" dirty="0" smtClean="0">
                <a:latin typeface="Georgia" pitchFamily="18" charset="0"/>
              </a:rPr>
              <a:t>услуг)</a:t>
            </a:r>
            <a:endParaRPr lang="ru-RU" dirty="0">
              <a:latin typeface="Georgia" pitchFamily="18" charset="0"/>
            </a:endParaRPr>
          </a:p>
          <a:p>
            <a:pPr algn="just">
              <a:lnSpc>
                <a:spcPct val="100000"/>
              </a:lnSpc>
              <a:spcAft>
                <a:spcPts val="1199"/>
              </a:spcAft>
            </a:pPr>
            <a:endParaRPr lang="ru-RU" sz="17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741" y="878277"/>
            <a:ext cx="27013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Изменения:</a:t>
            </a:r>
            <a:endParaRPr lang="ru-RU" sz="3000" dirty="0" smtClean="0">
              <a:solidFill>
                <a:srgbClr val="006766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09783" y="908720"/>
            <a:ext cx="872015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Понятие инвалидности</a:t>
            </a:r>
            <a:endParaRPr lang="ru-RU" sz="30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5303" y="2248886"/>
            <a:ext cx="7872985" cy="373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Инвалид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-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защиты.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Признание лица инвалидом осуществляется федеральным учреждением медико-социальной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экспертизы.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ts val="2212"/>
              </a:lnSpc>
            </a:pP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Статья 1 Федерального закона от 24 ноября 1995 г. N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181-ФЗ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«О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социальной защите инвалидов в Российской Федерации».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endParaRPr lang="ru-RU" sz="1700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3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251" y="724273"/>
            <a:ext cx="8579474" cy="525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CustomShape 1"/>
          <p:cNvSpPr/>
          <p:nvPr/>
        </p:nvSpPr>
        <p:spPr>
          <a:xfrm>
            <a:off x="911424" y="1700808"/>
            <a:ext cx="10441160" cy="47844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080" algn="just">
              <a:spcAft>
                <a:spcPts val="1800"/>
              </a:spcAft>
              <a:buClr>
                <a:srgbClr val="000000"/>
              </a:buClr>
            </a:pPr>
            <a:r>
              <a:rPr lang="ru-RU" dirty="0">
                <a:latin typeface="Georgia" pitchFamily="18" charset="0"/>
              </a:rPr>
              <a:t>полная или частичная утрата лицом способности или возможности 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осуществлять самообслуживание, 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самостоятельно передвигаться, 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ориентироваться, </a:t>
            </a:r>
            <a:endParaRPr lang="ru-RU" dirty="0" smtClean="0">
              <a:latin typeface="Georgia" pitchFamily="18" charset="0"/>
            </a:endParaRP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общаться</a:t>
            </a:r>
            <a:r>
              <a:rPr lang="ru-RU" dirty="0">
                <a:latin typeface="Georgia" pitchFamily="18" charset="0"/>
              </a:rPr>
              <a:t>, 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контролировать свое поведение, </a:t>
            </a:r>
          </a:p>
          <a:p>
            <a:pPr marL="343980" indent="-34290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обучаться,</a:t>
            </a:r>
            <a:endParaRPr lang="ru-RU" dirty="0">
              <a:latin typeface="Georgia" pitchFamily="18" charset="0"/>
            </a:endParaRPr>
          </a:p>
          <a:p>
            <a:pPr marL="343980" indent="-342900" algn="just">
              <a:spcAft>
                <a:spcPts val="18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заниматься трудовой </a:t>
            </a:r>
            <a:r>
              <a:rPr lang="ru-RU" dirty="0" smtClean="0">
                <a:latin typeface="Georgia" pitchFamily="18" charset="0"/>
              </a:rPr>
              <a:t>деятельностью.</a:t>
            </a:r>
            <a:endParaRPr lang="ru-RU" dirty="0">
              <a:latin typeface="Georgia" pitchFamily="18" charset="0"/>
            </a:endParaRP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6766"/>
                </a:solidFill>
                <a:latin typeface="Georgia" pitchFamily="18" charset="0"/>
              </a:rPr>
              <a:t/>
            </a:r>
            <a:br>
              <a:rPr lang="en-US" b="1" dirty="0" smtClean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Статья 1 Федерального закона от 24 ноября 1995 г. N 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181-ФЗ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«О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социальной защите инвалидов в Российской Федерации».</a:t>
            </a:r>
          </a:p>
          <a:p>
            <a:pPr>
              <a:lnSpc>
                <a:spcPct val="100000"/>
              </a:lnSpc>
            </a:pPr>
            <a:endParaRPr lang="ru-RU" sz="17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0281" y="724273"/>
            <a:ext cx="10032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6766"/>
                </a:solidFill>
                <a:latin typeface="Georgia" pitchFamily="18" charset="0"/>
              </a:rPr>
              <a:t>Ограничение </a:t>
            </a: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жизнедеятельности -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3549">
            <a:off x="10476282" y="643082"/>
            <a:ext cx="679396" cy="86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226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CustomShape 2"/>
          <p:cNvSpPr/>
          <p:nvPr/>
        </p:nvSpPr>
        <p:spPr>
          <a:xfrm>
            <a:off x="3863752" y="3284984"/>
            <a:ext cx="4552418" cy="1440160"/>
          </a:xfrm>
          <a:prstGeom prst="rect">
            <a:avLst/>
          </a:prstGeom>
          <a:solidFill>
            <a:srgbClr val="006766"/>
          </a:solidFill>
          <a:ln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 dirty="0">
                <a:solidFill>
                  <a:schemeClr val="bg1"/>
                </a:solidFill>
                <a:latin typeface="Georgia" pitchFamily="18" charset="0"/>
              </a:rPr>
              <a:t>Медико-социальная экспертиза</a:t>
            </a:r>
          </a:p>
          <a:p>
            <a:pPr algn="ctr">
              <a:lnSpc>
                <a:spcPct val="100000"/>
              </a:lnSpc>
            </a:pPr>
            <a:endParaRPr lang="ru-RU" sz="2200" b="1" strike="noStrike" spc="-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CustomShape 8"/>
          <p:cNvSpPr/>
          <p:nvPr/>
        </p:nvSpPr>
        <p:spPr>
          <a:xfrm flipH="1">
            <a:off x="7150231" y="2276872"/>
            <a:ext cx="1199880" cy="96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89B8B9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4007768" y="2276872"/>
            <a:ext cx="1310400" cy="96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89B8B9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9" name="Группа 8"/>
          <p:cNvGrpSpPr/>
          <p:nvPr/>
        </p:nvGrpSpPr>
        <p:grpSpPr>
          <a:xfrm>
            <a:off x="623392" y="889224"/>
            <a:ext cx="10873207" cy="1584176"/>
            <a:chOff x="623392" y="1176783"/>
            <a:chExt cx="10873207" cy="1886461"/>
          </a:xfrm>
        </p:grpSpPr>
        <p:sp>
          <p:nvSpPr>
            <p:cNvPr id="104" name="CustomShape 1"/>
            <p:cNvSpPr/>
            <p:nvPr/>
          </p:nvSpPr>
          <p:spPr>
            <a:xfrm>
              <a:off x="623392" y="1176783"/>
              <a:ext cx="5184575" cy="1886461"/>
            </a:xfrm>
            <a:prstGeom prst="rect">
              <a:avLst/>
            </a:prstGeom>
            <a:solidFill>
              <a:srgbClr val="DEF2F2"/>
            </a:solidFill>
            <a:ln>
              <a:solidFill>
                <a:srgbClr val="89B8B9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200" b="1" spc="-1" dirty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rPr>
                <a:t>признание лица инвалидом </a:t>
              </a:r>
            </a:p>
            <a:p>
              <a:pPr algn="ctr">
                <a:lnSpc>
                  <a:spcPct val="100000"/>
                </a:lnSpc>
              </a:pPr>
              <a:r>
                <a:rPr lang="ru-RU" sz="2200" b="1" spc="-1" dirty="0" smtClean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rPr>
                <a:t>на </a:t>
              </a:r>
              <a:r>
                <a:rPr lang="ru-RU" sz="2200" b="1" spc="-1" dirty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rPr>
                <a:t>основе оценки </a:t>
              </a:r>
              <a:r>
                <a:rPr lang="ru-RU" sz="2200" b="1" spc="-1" dirty="0" smtClean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rPr>
                <a:t>ограничений жизнедеятельности</a:t>
              </a:r>
              <a:endParaRPr lang="ru-RU" sz="2200" b="1" spc="-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06" name="CustomShape 3"/>
            <p:cNvSpPr/>
            <p:nvPr/>
          </p:nvSpPr>
          <p:spPr>
            <a:xfrm>
              <a:off x="6616682" y="1176783"/>
              <a:ext cx="4879917" cy="1886461"/>
            </a:xfrm>
            <a:prstGeom prst="rect">
              <a:avLst/>
            </a:prstGeom>
            <a:solidFill>
              <a:srgbClr val="DEF2F2"/>
            </a:solidFill>
            <a:ln>
              <a:solidFill>
                <a:srgbClr val="89B8B9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200" b="1" spc="-1" dirty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rPr>
                <a:t>определение потребностей в мерах социальной защиты (включая реабилитацию)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2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15303" y="565067"/>
            <a:ext cx="8720159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Классификации </a:t>
            </a:r>
            <a:r>
              <a:rPr lang="ru-RU" sz="3000" b="1" dirty="0">
                <a:solidFill>
                  <a:srgbClr val="006766"/>
                </a:solidFill>
                <a:latin typeface="Georgia" pitchFamily="18" charset="0"/>
              </a:rPr>
              <a:t>и </a:t>
            </a: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критерии, используемые </a:t>
            </a:r>
            <a:r>
              <a:rPr lang="ru-RU" sz="3000" b="1" dirty="0">
                <a:solidFill>
                  <a:srgbClr val="006766"/>
                </a:solidFill>
                <a:latin typeface="Georgia" pitchFamily="18" charset="0"/>
              </a:rPr>
              <a:t>при </a:t>
            </a:r>
            <a:r>
              <a:rPr lang="ru-RU" sz="3000" b="1" dirty="0" smtClean="0">
                <a:solidFill>
                  <a:srgbClr val="006766"/>
                </a:solidFill>
                <a:latin typeface="Georgia" pitchFamily="18" charset="0"/>
              </a:rPr>
              <a:t>осуществлении МСЭ</a:t>
            </a:r>
            <a:endParaRPr lang="ru-RU" sz="30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5303" y="1844824"/>
            <a:ext cx="7872985" cy="418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Медико-социальная экспертиза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осуществляется исходя из комплексной оценки состояния организма на основе анализа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marL="342900" indent="-342900">
              <a:lnSpc>
                <a:spcPts val="2212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клинико-функциональных, </a:t>
            </a:r>
          </a:p>
          <a:p>
            <a:pPr marL="342900" indent="-342900">
              <a:lnSpc>
                <a:spcPts val="2212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социально-бытовых, </a:t>
            </a:r>
          </a:p>
          <a:p>
            <a:pPr marL="342900" indent="-342900">
              <a:lnSpc>
                <a:spcPts val="2212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профессионально-трудовых, </a:t>
            </a:r>
          </a:p>
          <a:p>
            <a:pPr marL="342900" indent="-342900">
              <a:lnSpc>
                <a:spcPts val="2212"/>
              </a:lnSpc>
              <a:spcAft>
                <a:spcPts val="1088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психологических 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данных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освидетельствуемого лица с использованием классификаций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критериев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установленных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приказом </a:t>
            </a:r>
            <a:r>
              <a:rPr lang="ru-RU" b="1" dirty="0">
                <a:solidFill>
                  <a:srgbClr val="006766"/>
                </a:solidFill>
                <a:latin typeface="Georgia" pitchFamily="18" charset="0"/>
              </a:rPr>
              <a:t>Министерства труда и социальной защиты РФ от 27 августа 2019 г. N 585н «О классификациях и критериях, используемых при осуществлении медико-социальной экспертизы граждан федеральными государственными учреждениями медико-социальной экспертизы</a:t>
            </a:r>
            <a:r>
              <a:rPr lang="ru-RU" b="1" dirty="0" smtClean="0">
                <a:solidFill>
                  <a:srgbClr val="006766"/>
                </a:solidFill>
                <a:latin typeface="Georgia" pitchFamily="18" charset="0"/>
              </a:rPr>
              <a:t>».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75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4923</TotalTime>
  <Words>2631</Words>
  <Application>Microsoft Office PowerPoint</Application>
  <PresentationFormat>Широкоэкранный</PresentationFormat>
  <Paragraphs>243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Arial</vt:lpstr>
      <vt:lpstr>Calibri</vt:lpstr>
      <vt:lpstr>DejaVu Sans</vt:lpstr>
      <vt:lpstr>Georgia</vt:lpstr>
      <vt:lpstr>Segoe UI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Законодательство РФ. Нормативно-правовое регулирование оказания паллиативной помощи в РФ.</dc:title>
  <dc:creator>Анна Повалихина</dc:creator>
  <cp:lastModifiedBy>Анна Повалихина</cp:lastModifiedBy>
  <cp:revision>381</cp:revision>
  <dcterms:created xsi:type="dcterms:W3CDTF">2019-07-09T10:30:13Z</dcterms:created>
  <dcterms:modified xsi:type="dcterms:W3CDTF">2022-09-22T15:15:05Z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46</vt:i4>
  </property>
</Properties>
</file>