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63" r:id="rId2"/>
    <p:sldId id="364" r:id="rId3"/>
    <p:sldId id="365" r:id="rId4"/>
    <p:sldId id="290" r:id="rId5"/>
    <p:sldId id="335" r:id="rId6"/>
    <p:sldId id="338" r:id="rId7"/>
    <p:sldId id="341" r:id="rId8"/>
    <p:sldId id="343" r:id="rId9"/>
    <p:sldId id="340" r:id="rId10"/>
    <p:sldId id="342" r:id="rId11"/>
    <p:sldId id="345" r:id="rId12"/>
    <p:sldId id="346" r:id="rId13"/>
    <p:sldId id="347" r:id="rId14"/>
    <p:sldId id="339" r:id="rId15"/>
    <p:sldId id="318" r:id="rId16"/>
    <p:sldId id="337" r:id="rId17"/>
    <p:sldId id="350" r:id="rId18"/>
    <p:sldId id="355" r:id="rId19"/>
    <p:sldId id="360" r:id="rId20"/>
    <p:sldId id="361" r:id="rId21"/>
    <p:sldId id="351" r:id="rId22"/>
    <p:sldId id="314" r:id="rId23"/>
    <p:sldId id="336" r:id="rId24"/>
    <p:sldId id="352" r:id="rId25"/>
    <p:sldId id="315" r:id="rId26"/>
    <p:sldId id="353" r:id="rId27"/>
    <p:sldId id="362" r:id="rId28"/>
    <p:sldId id="368" r:id="rId29"/>
    <p:sldId id="366" r:id="rId30"/>
    <p:sldId id="333" r:id="rId31"/>
    <p:sldId id="367" r:id="rId32"/>
  </p:sldIdLst>
  <p:sldSz cx="9001125" cy="55800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9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D96"/>
    <a:srgbClr val="286E84"/>
    <a:srgbClr val="59A7BF"/>
    <a:srgbClr val="E2F3F6"/>
    <a:srgbClr val="12414A"/>
    <a:srgbClr val="BCE2EA"/>
    <a:srgbClr val="C8E7EE"/>
    <a:srgbClr val="C2E5EC"/>
    <a:srgbClr val="C5E6ED"/>
    <a:srgbClr val="D9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71" autoAdjust="0"/>
    <p:restoredTop sz="98403" autoAdjust="0"/>
  </p:normalViewPr>
  <p:slideViewPr>
    <p:cSldViewPr>
      <p:cViewPr varScale="1">
        <p:scale>
          <a:sx n="80" d="100"/>
          <a:sy n="80" d="100"/>
        </p:scale>
        <p:origin x="1100" y="56"/>
      </p:cViewPr>
      <p:guideLst>
        <p:guide orient="horz" pos="3209"/>
        <p:guide pos="295"/>
        <p:guide orient="horz" pos="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9CA36-367A-405F-B5D4-0765118AAD42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1143000"/>
            <a:ext cx="4978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51DB5-39DE-4C0A-B405-2766DF57DE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74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685800"/>
            <a:ext cx="5530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2319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086" y="1733437"/>
            <a:ext cx="7650956" cy="1196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0169" y="3162038"/>
            <a:ext cx="6300788" cy="14260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2086" y="210549"/>
            <a:ext cx="2072134" cy="44989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0997" y="210549"/>
            <a:ext cx="6071071" cy="44989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028" y="3585708"/>
            <a:ext cx="7650956" cy="11082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1028" y="2365069"/>
            <a:ext cx="7650956" cy="12206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0998" y="1229686"/>
            <a:ext cx="4070820" cy="3479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1837" y="1229686"/>
            <a:ext cx="4072384" cy="3479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3467"/>
            <a:ext cx="8101012" cy="93001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7" y="1249061"/>
            <a:ext cx="3977060" cy="5205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7" y="1769604"/>
            <a:ext cx="3977060" cy="32149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449" y="1249061"/>
            <a:ext cx="3978623" cy="5205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449" y="1769604"/>
            <a:ext cx="3978623" cy="32149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2169"/>
            <a:ext cx="2961308" cy="9455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19192" y="222174"/>
            <a:ext cx="5031879" cy="47624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0058" y="1167680"/>
            <a:ext cx="2961308" cy="3816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289" y="3906044"/>
            <a:ext cx="5400675" cy="46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4289" y="498590"/>
            <a:ext cx="5400675" cy="3348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4289" y="4367175"/>
            <a:ext cx="5400675" cy="6548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3467"/>
            <a:ext cx="8101012" cy="930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8" y="1302019"/>
            <a:ext cx="8101012" cy="3682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0058" y="5171893"/>
            <a:ext cx="2100262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975C-9F86-4684-BFBC-ACD4D06F090F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75386" y="5171893"/>
            <a:ext cx="2850356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0808" y="5171893"/>
            <a:ext cx="2100262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/>
          <p:nvPr/>
        </p:nvSpPr>
        <p:spPr>
          <a:xfrm>
            <a:off x="899186" y="920522"/>
            <a:ext cx="7345896" cy="21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55" tIns="41466" rIns="82955" bIns="41466" anchor="t" anchorCtr="0">
            <a:noAutofit/>
          </a:bodyPr>
          <a:lstStyle/>
          <a:p>
            <a:pPr>
              <a:tabLst>
                <a:tab pos="3421072" algn="l"/>
              </a:tabLst>
            </a:pPr>
            <a:r>
              <a:rPr lang="ru-RU" sz="3200" dirty="0">
                <a:solidFill>
                  <a:srgbClr val="005E5C"/>
                </a:solidFill>
                <a:latin typeface="Georgia"/>
                <a:ea typeface="Georgia"/>
                <a:cs typeface="Georgia"/>
                <a:sym typeface="Calibri"/>
              </a:rPr>
              <a:t>Как получить медицинские изделия для ребенка, получающего паллиативную помощь на дому?</a:t>
            </a:r>
            <a:endParaRPr sz="3200" dirty="0">
              <a:solidFill>
                <a:srgbClr val="005E5C"/>
              </a:solidFill>
              <a:latin typeface="Georgia"/>
              <a:ea typeface="Georgia"/>
              <a:cs typeface="Georgia"/>
              <a:sym typeface="Calibri"/>
            </a:endParaRPr>
          </a:p>
        </p:txBody>
      </p:sp>
      <p:sp>
        <p:nvSpPr>
          <p:cNvPr id="14" name="Google Shape;332;p41"/>
          <p:cNvSpPr txBox="1">
            <a:spLocks noGrp="1"/>
          </p:cNvSpPr>
          <p:nvPr>
            <p:ph type="subTitle" idx="1"/>
          </p:nvPr>
        </p:nvSpPr>
        <p:spPr>
          <a:xfrm>
            <a:off x="899186" y="4058107"/>
            <a:ext cx="4422272" cy="8041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2955" tIns="41466" rIns="82955" bIns="41466" rtlCol="0" anchor="t" anchorCtr="0">
            <a:normAutofit fontScale="40000" lnSpcReduction="20000"/>
          </a:bodyPr>
          <a:lstStyle/>
          <a:p>
            <a:pPr algn="l">
              <a:buClr>
                <a:srgbClr val="205867"/>
              </a:buClr>
              <a:buSzPts val="2000"/>
            </a:pPr>
            <a:r>
              <a:rPr lang="ru-RU" b="1" dirty="0">
                <a:solidFill>
                  <a:schemeClr val="tx1"/>
                </a:solidFill>
                <a:latin typeface="Georgia" pitchFamily="18" charset="0"/>
              </a:rPr>
              <a:t>Анна Повалихина, </a:t>
            </a:r>
            <a:endParaRPr lang="ru-RU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l">
              <a:buClr>
                <a:srgbClr val="205867"/>
              </a:buClr>
              <a:buSzPts val="2000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старший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юрисконсульт </a:t>
            </a: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проекта «Помощь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детям» </a:t>
            </a:r>
            <a:endParaRPr lang="ru-RU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l">
              <a:buClr>
                <a:srgbClr val="205867"/>
              </a:buClr>
              <a:buSzPts val="2000"/>
            </a:pPr>
            <a:r>
              <a:rPr lang="ru-RU" dirty="0" smtClean="0">
                <a:solidFill>
                  <a:schemeClr val="tx1"/>
                </a:solidFill>
                <a:latin typeface="Georgia" pitchFamily="18" charset="0"/>
              </a:rPr>
              <a:t>Благотворительного фонда </a:t>
            </a:r>
            <a:r>
              <a:rPr lang="ru-RU" dirty="0">
                <a:solidFill>
                  <a:schemeClr val="tx1"/>
                </a:solidFill>
                <a:latin typeface="Georgia" pitchFamily="18" charset="0"/>
              </a:rPr>
              <a:t>помощи хосписам «Вера»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01850">
            <a:off x="7072047" y="2467189"/>
            <a:ext cx="1108334" cy="8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960258">
            <a:off x="5036205" y="3263905"/>
            <a:ext cx="483140" cy="617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Группа 40"/>
          <p:cNvGrpSpPr>
            <a:grpSpLocks/>
          </p:cNvGrpSpPr>
          <p:nvPr/>
        </p:nvGrpSpPr>
        <p:grpSpPr bwMode="auto">
          <a:xfrm>
            <a:off x="6300812" y="4177839"/>
            <a:ext cx="2091800" cy="564690"/>
            <a:chOff x="4132554" y="-1458559"/>
            <a:chExt cx="4337096" cy="1169439"/>
          </a:xfrm>
        </p:grpSpPr>
        <p:pic>
          <p:nvPicPr>
            <p:cNvPr id="9" name="Рисунок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3443" y="-1458559"/>
              <a:ext cx="1666207" cy="1169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Рисунок 3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2554" y="-1150714"/>
              <a:ext cx="2436604" cy="6335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6834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4032" y="395333"/>
            <a:ext cx="640889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Заявление главному врачу на получение решения ВК 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4032" y="1421841"/>
            <a:ext cx="799311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В соответствии с пунктом 18 Порядка создания и деятельности </a:t>
            </a:r>
            <a:r>
              <a:rPr lang="ru-RU" sz="1400" dirty="0" smtClean="0">
                <a:latin typeface="Georgia" pitchFamily="18" charset="0"/>
              </a:rPr>
              <a:t>врачебной </a:t>
            </a:r>
            <a:r>
              <a:rPr lang="ru-RU" sz="1400" dirty="0">
                <a:latin typeface="Georgia" pitchFamily="18" charset="0"/>
              </a:rPr>
              <a:t>комиссии медицинской организации </a:t>
            </a: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утв. Приказом Министерства здравоохранения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социального развития РФ </a:t>
            </a:r>
            <a:r>
              <a:rPr lang="ru-RU" sz="1400" dirty="0" smtClean="0">
                <a:latin typeface="Georgia" pitchFamily="18" charset="0"/>
              </a:rPr>
              <a:t>от </a:t>
            </a:r>
            <a:r>
              <a:rPr lang="ru-RU" sz="1400" dirty="0">
                <a:latin typeface="Georgia" pitchFamily="18" charset="0"/>
              </a:rPr>
              <a:t>5 мая 2012 г. N 502н</a:t>
            </a:r>
            <a:r>
              <a:rPr lang="ru-RU" sz="1400" dirty="0" smtClean="0">
                <a:latin typeface="Georgia" pitchFamily="18" charset="0"/>
              </a:rPr>
              <a:t>) прошу </a:t>
            </a:r>
            <a:r>
              <a:rPr lang="ru-RU" sz="1400" dirty="0">
                <a:latin typeface="Georgia" pitchFamily="18" charset="0"/>
              </a:rPr>
              <a:t>выдать мне на руки выписку из протокола решения 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врачебной </a:t>
            </a:r>
            <a:r>
              <a:rPr lang="ru-RU" sz="1400" dirty="0">
                <a:latin typeface="Georgia" pitchFamily="18" charset="0"/>
              </a:rPr>
              <a:t>комиссии </a:t>
            </a:r>
            <a:r>
              <a:rPr lang="ru-RU" sz="1400" dirty="0" smtClean="0">
                <a:latin typeface="Georgia" pitchFamily="18" charset="0"/>
              </a:rPr>
              <a:t>по вопросу</a:t>
            </a:r>
            <a:r>
              <a:rPr lang="en-US" sz="1400" dirty="0" smtClean="0">
                <a:latin typeface="Georgia" pitchFamily="18" charset="0"/>
              </a:rPr>
              <a:t> </a:t>
            </a:r>
            <a:r>
              <a:rPr lang="en-US" sz="1600" dirty="0" smtClean="0">
                <a:latin typeface="Georgia" pitchFamily="18" charset="0"/>
              </a:rPr>
              <a:t>_____________________</a:t>
            </a:r>
            <a:r>
              <a:rPr lang="ru-RU" sz="1600" dirty="0" smtClean="0">
                <a:latin typeface="Georgia" pitchFamily="18" charset="0"/>
              </a:rPr>
              <a:t>________________.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4032" y="3194902"/>
            <a:ext cx="788235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… </a:t>
            </a:r>
            <a:r>
              <a:rPr lang="ru-RU" sz="1400" dirty="0">
                <a:latin typeface="Georgia" pitchFamily="18" charset="0"/>
              </a:rPr>
              <a:t>по </a:t>
            </a:r>
            <a:r>
              <a:rPr lang="ru-RU" sz="1400" dirty="0" smtClean="0">
                <a:latin typeface="Georgia" pitchFamily="18" charset="0"/>
              </a:rPr>
              <a:t>вопросу признания моего сына, _____________________, __.__.____ г.р., нуждающимся в оказании паллиативной медицинской помощи.</a:t>
            </a:r>
            <a:endParaRPr lang="ru-RU" sz="1400" dirty="0">
              <a:latin typeface="Georgia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684032" y="2790031"/>
            <a:ext cx="7919700" cy="0"/>
          </a:xfrm>
          <a:prstGeom prst="line">
            <a:avLst/>
          </a:prstGeom>
          <a:ln w="12700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684032" y="4354585"/>
            <a:ext cx="79197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… </a:t>
            </a:r>
            <a:r>
              <a:rPr lang="ru-RU" sz="1400" dirty="0">
                <a:latin typeface="Georgia" pitchFamily="18" charset="0"/>
              </a:rPr>
              <a:t>по </a:t>
            </a:r>
            <a:r>
              <a:rPr lang="ru-RU" sz="1400" dirty="0" smtClean="0">
                <a:latin typeface="Georgia" pitchFamily="18" charset="0"/>
              </a:rPr>
              <a:t>вопросу передачи моему сыну, _________________, __.__.____ г.р., медицинских изделий, предназначенных </a:t>
            </a:r>
            <a:r>
              <a:rPr lang="ru-RU" sz="1400" dirty="0">
                <a:latin typeface="Georgia" pitchFamily="18" charset="0"/>
              </a:rPr>
              <a:t>для поддержания функций органов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систем организма </a:t>
            </a:r>
            <a:r>
              <a:rPr lang="ru-RU" sz="1400" dirty="0" smtClean="0">
                <a:latin typeface="Georgia" pitchFamily="18" charset="0"/>
              </a:rPr>
              <a:t>человека, для использования на дому.</a:t>
            </a:r>
            <a:endParaRPr lang="ru-RU" sz="1400" dirty="0">
              <a:latin typeface="Georgia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756042" y="4086211"/>
            <a:ext cx="7810344" cy="0"/>
          </a:xfrm>
          <a:prstGeom prst="line">
            <a:avLst/>
          </a:prstGeom>
          <a:ln w="12700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06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84032" y="1421841"/>
            <a:ext cx="8065120" cy="205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Прошу вынести на рассмотрение врачебной комиссии ГБУЗ «______________» вопрос о </a:t>
            </a:r>
            <a:r>
              <a:rPr lang="ru-RU" sz="1400" dirty="0">
                <a:latin typeface="Georgia" pitchFamily="18" charset="0"/>
              </a:rPr>
              <a:t>признании </a:t>
            </a:r>
            <a:r>
              <a:rPr lang="ru-RU" sz="1400" dirty="0" smtClean="0">
                <a:latin typeface="Georgia" pitchFamily="18" charset="0"/>
              </a:rPr>
              <a:t>моего сына</a:t>
            </a:r>
            <a:r>
              <a:rPr lang="ru-RU" sz="1400" dirty="0">
                <a:latin typeface="Georgia" pitchFamily="18" charset="0"/>
              </a:rPr>
              <a:t>, _____________________, </a:t>
            </a:r>
            <a:r>
              <a:rPr lang="ru-RU" sz="1400" dirty="0" smtClean="0">
                <a:latin typeface="Georgia" pitchFamily="18" charset="0"/>
              </a:rPr>
              <a:t>__.__.____</a:t>
            </a:r>
            <a:r>
              <a:rPr lang="en-US" sz="1400" dirty="0" smtClean="0">
                <a:latin typeface="Georgia" pitchFamily="18" charset="0"/>
              </a:rPr>
              <a:t>_</a:t>
            </a:r>
            <a:r>
              <a:rPr lang="ru-RU" sz="1400" dirty="0" smtClean="0">
                <a:latin typeface="Georgia" pitchFamily="18" charset="0"/>
              </a:rPr>
              <a:t>_ </a:t>
            </a:r>
            <a:r>
              <a:rPr lang="ru-RU" sz="1400" dirty="0">
                <a:latin typeface="Georgia" pitchFamily="18" charset="0"/>
              </a:rPr>
              <a:t>г.р., нуждающимся в оказании паллиативной медицинской помощи.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соответствии с пунктом 18 Порядка создания и деятельности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врачебной </a:t>
            </a:r>
            <a:r>
              <a:rPr lang="ru-RU" sz="1400" dirty="0">
                <a:latin typeface="Georgia" pitchFamily="18" charset="0"/>
              </a:rPr>
              <a:t>комиссии медицинской организации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утв. Приказом Министерства здравоохранения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социального развития РФ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от </a:t>
            </a:r>
            <a:r>
              <a:rPr lang="ru-RU" sz="1400" dirty="0">
                <a:latin typeface="Georgia" pitchFamily="18" charset="0"/>
              </a:rPr>
              <a:t>5 мая 2012 г. N 502н</a:t>
            </a:r>
            <a:r>
              <a:rPr lang="ru-RU" sz="1400" dirty="0" smtClean="0">
                <a:latin typeface="Georgia" pitchFamily="18" charset="0"/>
              </a:rPr>
              <a:t>) выписку </a:t>
            </a:r>
            <a:r>
              <a:rPr lang="ru-RU" sz="1400" dirty="0">
                <a:latin typeface="Georgia" pitchFamily="18" charset="0"/>
              </a:rPr>
              <a:t>из протокола решения врачебной комиссии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прошу </a:t>
            </a:r>
            <a:r>
              <a:rPr lang="ru-RU" sz="1400" dirty="0">
                <a:latin typeface="Georgia" pitchFamily="18" charset="0"/>
              </a:rPr>
              <a:t>выдать мне на </a:t>
            </a:r>
            <a:r>
              <a:rPr lang="ru-RU" sz="1400" dirty="0" smtClean="0">
                <a:latin typeface="Georgia" pitchFamily="18" charset="0"/>
              </a:rPr>
              <a:t>руки.</a:t>
            </a:r>
            <a:endParaRPr lang="ru-RU" sz="1400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4032" y="395333"/>
            <a:ext cx="4896680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600" dirty="0" smtClean="0">
                <a:solidFill>
                  <a:srgbClr val="286E84"/>
                </a:solidFill>
                <a:latin typeface="Georgia" pitchFamily="18" charset="0"/>
              </a:rPr>
              <a:t>Заявление главному врачу </a:t>
            </a:r>
            <a:r>
              <a:rPr lang="en-US" sz="26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26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2600" dirty="0" smtClean="0">
                <a:solidFill>
                  <a:srgbClr val="286E84"/>
                </a:solidFill>
                <a:latin typeface="Georgia" pitchFamily="18" charset="0"/>
              </a:rPr>
              <a:t>на проведение ВК </a:t>
            </a:r>
            <a:endParaRPr lang="ru-RU" sz="2600" dirty="0">
              <a:solidFill>
                <a:srgbClr val="286E84"/>
              </a:solidFill>
              <a:latin typeface="Georgia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56042" y="3726161"/>
            <a:ext cx="7831038" cy="0"/>
          </a:xfrm>
          <a:prstGeom prst="line">
            <a:avLst/>
          </a:prstGeom>
          <a:ln w="12700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84032" y="3964895"/>
            <a:ext cx="79211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… вопрос о передаче моему сыну, _________________, __.__.____ г.р., медицинских изделий, предназначенных </a:t>
            </a:r>
            <a:r>
              <a:rPr lang="ru-RU" sz="1400" dirty="0">
                <a:latin typeface="Georgia" pitchFamily="18" charset="0"/>
              </a:rPr>
              <a:t>для поддержания функций органов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систем организма </a:t>
            </a:r>
            <a:r>
              <a:rPr lang="ru-RU" sz="1400" dirty="0" smtClean="0">
                <a:latin typeface="Georgia" pitchFamily="18" charset="0"/>
              </a:rPr>
              <a:t>человека, для использования на дому.</a:t>
            </a:r>
            <a:endParaRPr lang="ru-RU" sz="1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7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2124242" y="1237425"/>
            <a:ext cx="3228431" cy="721976"/>
            <a:chOff x="2304410" y="1091236"/>
            <a:chExt cx="2952220" cy="660207"/>
          </a:xfrm>
        </p:grpSpPr>
        <p:pic>
          <p:nvPicPr>
            <p:cNvPr id="23" name="Рисунок 22" descr="str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3600000">
              <a:off x="4752961" y="1238288"/>
              <a:ext cx="650721" cy="356617"/>
            </a:xfrm>
            <a:prstGeom prst="rect">
              <a:avLst/>
            </a:prstGeom>
          </p:spPr>
        </p:pic>
        <p:pic>
          <p:nvPicPr>
            <p:cNvPr id="24" name="Рисунок 23" descr="str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7200000">
              <a:off x="2157358" y="1247774"/>
              <a:ext cx="650721" cy="356617"/>
            </a:xfrm>
            <a:prstGeom prst="rect">
              <a:avLst/>
            </a:prstGeom>
          </p:spPr>
        </p:pic>
      </p:grpSp>
      <p:grpSp>
        <p:nvGrpSpPr>
          <p:cNvPr id="25" name="Группа 24"/>
          <p:cNvGrpSpPr/>
          <p:nvPr/>
        </p:nvGrpSpPr>
        <p:grpSpPr>
          <a:xfrm>
            <a:off x="2003844" y="2635545"/>
            <a:ext cx="4296968" cy="422307"/>
            <a:chOff x="1188122" y="2727774"/>
            <a:chExt cx="3481246" cy="543128"/>
          </a:xfrm>
        </p:grpSpPr>
        <p:pic>
          <p:nvPicPr>
            <p:cNvPr id="17" name="Рисунок 16" descr="str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400000">
              <a:off x="1075640" y="2845595"/>
              <a:ext cx="537789" cy="312826"/>
            </a:xfrm>
            <a:prstGeom prst="rect">
              <a:avLst/>
            </a:prstGeom>
          </p:spPr>
        </p:pic>
        <p:pic>
          <p:nvPicPr>
            <p:cNvPr id="18" name="Рисунок 17" descr="str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rot="5400000">
              <a:off x="4241391" y="2842925"/>
              <a:ext cx="543128" cy="312826"/>
            </a:xfrm>
            <a:prstGeom prst="rect">
              <a:avLst/>
            </a:prstGeom>
          </p:spPr>
        </p:pic>
      </p:grpSp>
      <p:sp>
        <p:nvSpPr>
          <p:cNvPr id="4" name="CustomShape 2"/>
          <p:cNvSpPr/>
          <p:nvPr/>
        </p:nvSpPr>
        <p:spPr>
          <a:xfrm>
            <a:off x="684032" y="1925911"/>
            <a:ext cx="2880420" cy="756658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первичная </a:t>
            </a:r>
            <a:endParaRPr lang="ru-RU" sz="22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3924482" y="1925911"/>
            <a:ext cx="4680650" cy="756658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</a:t>
            </a:r>
            <a:r>
              <a:rPr lang="ru-RU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специализированная </a:t>
            </a:r>
            <a:endParaRPr lang="ru-RU" sz="22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031" y="3078071"/>
            <a:ext cx="28804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п</a:t>
            </a:r>
            <a:r>
              <a:rPr lang="ru-RU" sz="1600" dirty="0" smtClean="0">
                <a:latin typeface="Georgia" pitchFamily="18" charset="0"/>
              </a:rPr>
              <a:t>оликлиникой </a:t>
            </a:r>
            <a:r>
              <a:rPr lang="en-US" sz="1600" dirty="0" smtClean="0">
                <a:latin typeface="Georgia" pitchFamily="18" charset="0"/>
              </a:rPr>
              <a:t/>
            </a:r>
            <a:br>
              <a:rPr lang="en-US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по месту</a:t>
            </a:r>
            <a:r>
              <a:rPr lang="en-US" sz="1600" dirty="0" smtClean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жительства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4482" y="3078071"/>
            <a:ext cx="46806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600" dirty="0" smtClean="0">
                <a:latin typeface="Georgia" pitchFamily="18" charset="0"/>
              </a:rPr>
              <a:t>отделением выездной патронажной</a:t>
            </a:r>
            <a:r>
              <a:rPr lang="en-US" sz="1600" dirty="0" smtClean="0">
                <a:latin typeface="Georgia" pitchFamily="18" charset="0"/>
              </a:rPr>
              <a:t> </a:t>
            </a:r>
            <a:br>
              <a:rPr lang="en-US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ПМП детям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207350" y="1060450"/>
            <a:ext cx="6762988" cy="255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CustomShape 1"/>
          <p:cNvSpPr/>
          <p:nvPr/>
        </p:nvSpPr>
        <p:spPr>
          <a:xfrm>
            <a:off x="395992" y="394923"/>
            <a:ext cx="7639350" cy="810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Паллиативная медицинская помощь</a:t>
            </a:r>
          </a:p>
          <a:p>
            <a:pPr algn="ctr">
              <a:lnSpc>
                <a:spcPts val="2800"/>
              </a:lnSpc>
              <a:spcAft>
                <a:spcPts val="1329"/>
              </a:spcAft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оказывается детям на дому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51349" y="1237425"/>
            <a:ext cx="8135731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95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56042" y="612066"/>
            <a:ext cx="696417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Перечень медицинских изделий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6042" y="1232163"/>
            <a:ext cx="7690129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Группы </a:t>
            </a:r>
            <a:r>
              <a:rPr lang="ru-RU" sz="1400" dirty="0">
                <a:latin typeface="Georgia" pitchFamily="18" charset="0"/>
              </a:rPr>
              <a:t>медицинских изделий: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Анестезиологические и респираторные медицинские изделия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Вспомогательные и общебольничные медицинские изделия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Гастроэнтерологические медицинские изделия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Медицинские изделия для манипуляций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Реабилитационные и адаптированные для инвалидов мед. изделия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endParaRPr lang="ru-RU" sz="14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Перечень медицинских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изделий,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предназначенных для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поддержания функций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органов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систем организма человека, </a:t>
            </a:r>
            <a: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предоставляемых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для использования на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дому </a:t>
            </a:r>
            <a: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утвержден 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</a:t>
            </a:r>
            <a: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от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31 мая 2019 г. N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348н.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 rot="5243638">
            <a:off x="7491872" y="3835657"/>
            <a:ext cx="1226881" cy="118974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27610">
            <a:off x="7889283" y="1274456"/>
            <a:ext cx="432060" cy="5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976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Рисунок 2"/>
          <p:cNvPicPr/>
          <p:nvPr/>
        </p:nvPicPr>
        <p:blipFill>
          <a:blip r:embed="rId2" cstate="print"/>
          <a:stretch/>
        </p:blipFill>
        <p:spPr>
          <a:xfrm>
            <a:off x="684032" y="485711"/>
            <a:ext cx="7993110" cy="439261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191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518555">
            <a:off x="7856789" y="4006916"/>
            <a:ext cx="615162" cy="785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732403" y="629731"/>
            <a:ext cx="748883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Медицинские изделия</a:t>
            </a:r>
            <a:r>
              <a:rPr lang="ru-RU" sz="2400" dirty="0">
                <a:solidFill>
                  <a:srgbClr val="286E84"/>
                </a:solidFill>
                <a:latin typeface="Georgia" pitchFamily="18" charset="0"/>
              </a:rPr>
              <a:t>, </a:t>
            </a: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отмеченные ***  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32402" y="1304724"/>
            <a:ext cx="785467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Обеспечение </a:t>
            </a:r>
            <a:r>
              <a:rPr lang="ru-RU" sz="1400" dirty="0">
                <a:latin typeface="Georgia" pitchFamily="18" charset="0"/>
              </a:rPr>
              <a:t>данными медицинскими изделиями лиц, </a:t>
            </a:r>
            <a:r>
              <a:rPr lang="ru-RU" sz="1400" dirty="0" smtClean="0">
                <a:latin typeface="Georgia" pitchFamily="18" charset="0"/>
              </a:rPr>
              <a:t>признанных </a:t>
            </a:r>
            <a:r>
              <a:rPr lang="ru-RU" sz="1400" dirty="0">
                <a:latin typeface="Georgia" pitchFamily="18" charset="0"/>
              </a:rPr>
              <a:t>инвалидами, осуществляется в соответствии с </a:t>
            </a:r>
            <a:endParaRPr lang="ru-RU" sz="14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Georgia" pitchFamily="18" charset="0"/>
              </a:rPr>
              <a:t>Федеральным </a:t>
            </a:r>
            <a:r>
              <a:rPr lang="ru-RU" sz="1400" dirty="0">
                <a:latin typeface="Georgia" pitchFamily="18" charset="0"/>
              </a:rPr>
              <a:t>законом от 24 ноября 1995 г. N 181-ФЗ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«О </a:t>
            </a:r>
            <a:r>
              <a:rPr lang="ru-RU" sz="1400" dirty="0">
                <a:latin typeface="Georgia" pitchFamily="18" charset="0"/>
              </a:rPr>
              <a:t>социальной защите инвалидов в Российской </a:t>
            </a:r>
            <a:r>
              <a:rPr lang="ru-RU" sz="1400" dirty="0" smtClean="0">
                <a:latin typeface="Georgia" pitchFamily="18" charset="0"/>
              </a:rPr>
              <a:t>Федерации»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П</a:t>
            </a:r>
            <a:r>
              <a:rPr lang="ru-RU" sz="1400" dirty="0" smtClean="0">
                <a:latin typeface="Georgia" pitchFamily="18" charset="0"/>
              </a:rPr>
              <a:t>остановлением </a:t>
            </a:r>
            <a:r>
              <a:rPr lang="ru-RU" sz="1400" dirty="0">
                <a:latin typeface="Georgia" pitchFamily="18" charset="0"/>
              </a:rPr>
              <a:t>Правительства Российской Федерации </a:t>
            </a:r>
            <a:r>
              <a:rPr lang="ru-RU" sz="1400" dirty="0" smtClean="0">
                <a:latin typeface="Georgia" pitchFamily="18" charset="0"/>
              </a:rPr>
              <a:t>от </a:t>
            </a:r>
            <a:r>
              <a:rPr lang="ru-RU" sz="1400" dirty="0">
                <a:latin typeface="Georgia" pitchFamily="18" charset="0"/>
              </a:rPr>
              <a:t>7 апреля 2008 г. N 240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«О </a:t>
            </a:r>
            <a:r>
              <a:rPr lang="ru-RU" sz="1400" dirty="0">
                <a:latin typeface="Georgia" pitchFamily="18" charset="0"/>
              </a:rPr>
              <a:t>порядке обеспечения инвалидов техническими средствами реабилитации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отдельных категорий граждан из числа ветеранов протезами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кроме зубных протезов), протезно-ортопедическими </a:t>
            </a:r>
            <a:r>
              <a:rPr lang="ru-RU" sz="1400" dirty="0" smtClean="0">
                <a:latin typeface="Georgia" pitchFamily="18" charset="0"/>
              </a:rPr>
              <a:t>изделиями»,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с </a:t>
            </a:r>
            <a:r>
              <a:rPr lang="ru-RU" sz="1400" dirty="0">
                <a:latin typeface="Georgia" pitchFamily="18" charset="0"/>
              </a:rPr>
              <a:t>момента выдачи лицу индивидуальной программы реабилитации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или </a:t>
            </a:r>
            <a:r>
              <a:rPr lang="ru-RU" sz="1400" dirty="0">
                <a:latin typeface="Georgia" pitchFamily="18" charset="0"/>
              </a:rPr>
              <a:t>абилитации </a:t>
            </a:r>
            <a:r>
              <a:rPr lang="ru-RU" sz="1400" dirty="0" smtClean="0">
                <a:latin typeface="Georgia" pitchFamily="18" charset="0"/>
              </a:rPr>
              <a:t>инвалида. </a:t>
            </a:r>
          </a:p>
          <a:p>
            <a:pPr>
              <a:lnSpc>
                <a:spcPts val="1800"/>
              </a:lnSpc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Примечания к приказу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РФ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от 31 мая 2019 г. N 348н </a:t>
            </a:r>
          </a:p>
        </p:txBody>
      </p:sp>
    </p:spTree>
    <p:extLst>
      <p:ext uri="{BB962C8B-B14F-4D97-AF65-F5344CB8AC3E}">
        <p14:creationId xmlns:p14="http://schemas.microsoft.com/office/powerpoint/2010/main" val="2355054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637315" y="1421841"/>
            <a:ext cx="7808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Решение о передаче пациенту (его законному представителю) медицинского изделия принимается </a:t>
            </a:r>
            <a:r>
              <a:rPr lang="ru-RU" sz="1400" b="1" dirty="0">
                <a:latin typeface="Georgia" pitchFamily="18" charset="0"/>
              </a:rPr>
              <a:t>врачебной комиссией медицинской </a:t>
            </a:r>
            <a:r>
              <a:rPr lang="ru-RU" sz="1400" b="1" dirty="0" smtClean="0">
                <a:latin typeface="Georgia" pitchFamily="18" charset="0"/>
              </a:rPr>
              <a:t>организации</a:t>
            </a:r>
            <a:r>
              <a:rPr lang="ru-RU" sz="1400" dirty="0" smtClean="0">
                <a:latin typeface="Georgia" pitchFamily="18" charset="0"/>
              </a:rPr>
              <a:t>,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которой пациент получает паллиативную медицинскую помощь в амбулаторных условиях, на основании заключения лечащего врача, выявившего медицинские показания для использования медицинского изделия на дому.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Данное </a:t>
            </a:r>
            <a:r>
              <a:rPr lang="ru-RU" sz="1400" dirty="0">
                <a:latin typeface="Georgia" pitchFamily="18" charset="0"/>
              </a:rPr>
              <a:t>заключение должно быть оформлено </a:t>
            </a: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медицинской документации </a:t>
            </a:r>
            <a:r>
              <a:rPr lang="ru-RU" sz="1400" dirty="0" smtClean="0">
                <a:latin typeface="Georgia" pitchFamily="18" charset="0"/>
              </a:rPr>
              <a:t>пациента.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Пункт 2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Порядка передачи от медицинской организации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пациенту (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его законному представителю) медицинских изделий, предназначенных для поддержания функций органов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систем организма человека, для использования на дому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оказании паллиативной медицинской помощи, </a:t>
            </a:r>
            <a: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утв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.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от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10 июля 2019 г. N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505н.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7315" y="557721"/>
            <a:ext cx="709522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Решение о </a:t>
            </a:r>
            <a:r>
              <a:rPr lang="ru-RU" sz="2400" smtClean="0">
                <a:solidFill>
                  <a:srgbClr val="286E84"/>
                </a:solidFill>
                <a:latin typeface="Georgia" pitchFamily="18" charset="0"/>
              </a:rPr>
              <a:t>передаче медицинского </a:t>
            </a: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изделия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317504">
            <a:off x="7006380" y="4389086"/>
            <a:ext cx="554560" cy="70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7650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652" y="2429981"/>
            <a:ext cx="576080" cy="348349"/>
          </a:xfrm>
          <a:prstGeom prst="rect">
            <a:avLst/>
          </a:prstGeom>
        </p:spPr>
      </p:pic>
      <p:sp>
        <p:nvSpPr>
          <p:cNvPr id="5" name="CustomShape 2"/>
          <p:cNvSpPr/>
          <p:nvPr/>
        </p:nvSpPr>
        <p:spPr>
          <a:xfrm>
            <a:off x="5796742" y="1853901"/>
            <a:ext cx="2808390" cy="1656230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3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23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рассмотрение</a:t>
            </a:r>
            <a:r>
              <a:rPr lang="en-US" sz="23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</a:t>
            </a:r>
          </a:p>
          <a:p>
            <a:pPr>
              <a:lnSpc>
                <a:spcPts val="2800"/>
              </a:lnSpc>
            </a:pPr>
            <a:r>
              <a:rPr lang="en-US" sz="23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23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ВК</a:t>
            </a:r>
            <a:endParaRPr lang="ru-RU" sz="23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933" y="2069931"/>
            <a:ext cx="3887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информированное 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/>
            </a:r>
            <a:b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добровольное </a:t>
            </a: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согласие пациента 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/>
            </a:r>
            <a:b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(</a:t>
            </a: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его законного представителя) 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/>
            </a:r>
            <a:b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на </a:t>
            </a: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медицинское вмешательство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2347" y="773751"/>
            <a:ext cx="42102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заключение </a:t>
            </a: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лечащего </a:t>
            </a: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врача </a:t>
            </a:r>
            <a:endParaRPr lang="en-US" sz="1600" dirty="0" smtClean="0">
              <a:solidFill>
                <a:srgbClr val="12414A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о наличии медицинских показаний </a:t>
            </a:r>
            <a:endParaRPr lang="en-US" sz="1600" dirty="0" smtClean="0">
              <a:solidFill>
                <a:srgbClr val="12414A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для </a:t>
            </a: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использования медицинского изделия </a:t>
            </a: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на </a:t>
            </a:r>
            <a:r>
              <a:rPr lang="ru-RU" sz="1600" dirty="0">
                <a:solidFill>
                  <a:srgbClr val="12414A"/>
                </a:solidFill>
                <a:latin typeface="Georgia" pitchFamily="18" charset="0"/>
              </a:rPr>
              <a:t>дому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416450" y="1925912"/>
            <a:ext cx="4588182" cy="1368189"/>
            <a:chOff x="5076642" y="3430929"/>
            <a:chExt cx="2501516" cy="87131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5076642" y="4302241"/>
              <a:ext cx="2501516" cy="0"/>
            </a:xfrm>
            <a:prstGeom prst="line">
              <a:avLst/>
            </a:prstGeom>
            <a:ln w="19050" cmpd="thickThin">
              <a:solidFill>
                <a:schemeClr val="bg1">
                  <a:lumMod val="75000"/>
                </a:schemeClr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076642" y="3430929"/>
              <a:ext cx="2501516" cy="0"/>
            </a:xfrm>
            <a:prstGeom prst="line">
              <a:avLst/>
            </a:prstGeom>
            <a:ln w="19050" cmpd="thickThin">
              <a:solidFill>
                <a:schemeClr val="bg1">
                  <a:lumMod val="75000"/>
                </a:schemeClr>
              </a:solidFill>
              <a:prstDash val="sys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Прямая соединительная линия 49"/>
          <p:cNvCxnSpPr/>
          <p:nvPr/>
        </p:nvCxnSpPr>
        <p:spPr>
          <a:xfrm flipH="1" flipV="1">
            <a:off x="5148652" y="701741"/>
            <a:ext cx="10008" cy="4392608"/>
          </a:xfrm>
          <a:prstGeom prst="line">
            <a:avLst/>
          </a:prstGeom>
          <a:ln w="12700">
            <a:solidFill>
              <a:srgbClr val="286E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3982" y="3438121"/>
            <a:ext cx="45366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анкета о состоянии домашних </a:t>
            </a:r>
            <a:endParaRPr lang="en-US" sz="1600" dirty="0" smtClean="0">
              <a:solidFill>
                <a:srgbClr val="12414A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условий в случае передачи </a:t>
            </a:r>
            <a:endParaRPr lang="en-US" sz="1600" dirty="0" smtClean="0">
              <a:solidFill>
                <a:srgbClr val="12414A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аппарата ИВЛ либо медицинской 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/>
            </a:r>
            <a:b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кровати и медицинских изделий,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предназначенных 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для использования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совместно</a:t>
            </a:r>
            <a:r>
              <a:rPr lang="en-US" sz="1600" dirty="0" smtClean="0">
                <a:solidFill>
                  <a:srgbClr val="12414A"/>
                </a:solidFill>
                <a:latin typeface="Georgia" pitchFamily="18" charset="0"/>
              </a:rPr>
              <a:t> </a:t>
            </a:r>
            <a:r>
              <a:rPr lang="ru-RU" sz="1600" dirty="0" smtClean="0">
                <a:solidFill>
                  <a:srgbClr val="12414A"/>
                </a:solidFill>
                <a:latin typeface="Georgia" pitchFamily="18" charset="0"/>
              </a:rPr>
              <a:t>с ними</a:t>
            </a:r>
            <a:endParaRPr lang="ru-RU" sz="1600" dirty="0">
              <a:solidFill>
                <a:srgbClr val="12414A"/>
              </a:solidFill>
              <a:latin typeface="Georgia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 rot="3546060">
            <a:off x="7279911" y="4079187"/>
            <a:ext cx="1082025" cy="1049275"/>
            <a:chOff x="3777751" y="4190376"/>
            <a:chExt cx="730463" cy="708354"/>
          </a:xfrm>
        </p:grpSpPr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22968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4032" y="604447"/>
            <a:ext cx="709522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Заявление главному врачу на проведение ВК 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4032" y="1493851"/>
            <a:ext cx="7777080" cy="2310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Прошу вынести на рассмотрение врачебной комиссии ГБУЗ «______________» вопрос о передаче моему сыну, </a:t>
            </a:r>
            <a:r>
              <a:rPr lang="ru-RU" sz="1400" dirty="0">
                <a:latin typeface="Georgia" pitchFamily="18" charset="0"/>
              </a:rPr>
              <a:t>_____________________, __.__._____ г.р., </a:t>
            </a:r>
            <a:r>
              <a:rPr lang="ru-RU" sz="1400" dirty="0" smtClean="0">
                <a:latin typeface="Georgia" pitchFamily="18" charset="0"/>
              </a:rPr>
              <a:t>медицинских изделий, </a:t>
            </a:r>
            <a:r>
              <a:rPr lang="ru-RU" sz="1400" dirty="0">
                <a:latin typeface="Georgia" pitchFamily="18" charset="0"/>
              </a:rPr>
              <a:t>предназначенных для поддержания функций органов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систем организма </a:t>
            </a:r>
            <a:r>
              <a:rPr lang="ru-RU" sz="1400" dirty="0" smtClean="0">
                <a:latin typeface="Georgia" pitchFamily="18" charset="0"/>
              </a:rPr>
              <a:t>человека, для использования на дому при </a:t>
            </a:r>
            <a:r>
              <a:rPr lang="ru-RU" sz="1400" dirty="0">
                <a:latin typeface="Georgia" pitchFamily="18" charset="0"/>
              </a:rPr>
              <a:t>оказании паллиативной медицинской помощи</a:t>
            </a:r>
            <a:r>
              <a:rPr lang="ru-RU" sz="1400" dirty="0" smtClean="0">
                <a:latin typeface="Georgia" pitchFamily="18" charset="0"/>
              </a:rPr>
              <a:t>.</a:t>
            </a:r>
            <a:endParaRPr lang="en-US" sz="1400" dirty="0" smtClean="0">
              <a:latin typeface="Georgia" pitchFamily="18" charset="0"/>
            </a:endParaRPr>
          </a:p>
          <a:p>
            <a:pPr>
              <a:lnSpc>
                <a:spcPts val="1100"/>
              </a:lnSpc>
              <a:spcAft>
                <a:spcPts val="885"/>
              </a:spcAft>
            </a:pP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соответствии с пунктом 18 Порядка создания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деятельности врачебной комиссии медицинской организации </a:t>
            </a: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утв. Приказом Министерства здравоохранения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социального развития РФ от 5 мая 2012 г. N 502н</a:t>
            </a:r>
            <a:r>
              <a:rPr lang="ru-RU" sz="1400" dirty="0" smtClean="0">
                <a:latin typeface="Georgia" pitchFamily="18" charset="0"/>
              </a:rPr>
              <a:t>) выписку из </a:t>
            </a:r>
            <a:r>
              <a:rPr lang="ru-RU" sz="1400" dirty="0">
                <a:latin typeface="Georgia" pitchFamily="18" charset="0"/>
              </a:rPr>
              <a:t>протокола </a:t>
            </a:r>
            <a:r>
              <a:rPr lang="ru-RU" sz="1400" dirty="0" smtClean="0">
                <a:latin typeface="Georgia" pitchFamily="18" charset="0"/>
              </a:rPr>
              <a:t>решения </a:t>
            </a:r>
            <a:r>
              <a:rPr lang="ru-RU" sz="1400" dirty="0">
                <a:latin typeface="Georgia" pitchFamily="18" charset="0"/>
              </a:rPr>
              <a:t>врачебной комиссии </a:t>
            </a:r>
            <a:r>
              <a:rPr lang="ru-RU" sz="1400" dirty="0" smtClean="0">
                <a:latin typeface="Georgia" pitchFamily="18" charset="0"/>
              </a:rPr>
              <a:t>прошу </a:t>
            </a:r>
            <a:r>
              <a:rPr lang="ru-RU" sz="1400" dirty="0">
                <a:latin typeface="Georgia" pitchFamily="18" charset="0"/>
              </a:rPr>
              <a:t>выдать мне на </a:t>
            </a:r>
            <a:r>
              <a:rPr lang="ru-RU" sz="1400" dirty="0" smtClean="0">
                <a:latin typeface="Georgia" pitchFamily="18" charset="0"/>
              </a:rPr>
              <a:t>руки.</a:t>
            </a:r>
            <a:endParaRPr lang="ru-RU" sz="1400" dirty="0">
              <a:latin typeface="Georgia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 rot="3966078">
            <a:off x="6623781" y="3841656"/>
            <a:ext cx="1226881" cy="1189747"/>
            <a:chOff x="3777751" y="4190376"/>
            <a:chExt cx="730463" cy="708354"/>
          </a:xfrm>
        </p:grpSpPr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332858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756042" y="1308522"/>
            <a:ext cx="7690129" cy="3285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В протоколе </a:t>
            </a:r>
            <a:r>
              <a:rPr lang="ru-RU" sz="1400" dirty="0">
                <a:latin typeface="Georgia" pitchFamily="18" charset="0"/>
              </a:rPr>
              <a:t>ВК должно быть отражено необходимое количество </a:t>
            </a:r>
            <a:r>
              <a:rPr lang="ru-RU" sz="1400" dirty="0" smtClean="0">
                <a:latin typeface="Georgia" pitchFamily="18" charset="0"/>
              </a:rPr>
              <a:t>медицинских изделий </a:t>
            </a:r>
            <a:r>
              <a:rPr lang="ru-RU" sz="1400" dirty="0">
                <a:latin typeface="Georgia" pitchFamily="18" charset="0"/>
              </a:rPr>
              <a:t>на определенный срок </a:t>
            </a:r>
            <a:r>
              <a:rPr lang="ru-RU" sz="1400" dirty="0" smtClean="0">
                <a:latin typeface="Georgia" pitchFamily="18" charset="0"/>
              </a:rPr>
              <a:t>эксплуатации.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Количество </a:t>
            </a:r>
            <a:r>
              <a:rPr lang="ru-RU" sz="1400" dirty="0">
                <a:latin typeface="Georgia" pitchFamily="18" charset="0"/>
              </a:rPr>
              <a:t>изделий определяется лечащим врачом исходя из медицинских показаний и того срока пользования изделием, который установлен инструкцией по его эксплуатации. 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Превышение </a:t>
            </a:r>
            <a:r>
              <a:rPr lang="ru-RU" sz="1400" dirty="0">
                <a:latin typeface="Georgia" pitchFamily="18" charset="0"/>
              </a:rPr>
              <a:t>максимально допустимого срока пользования — это  нарушение правил обращения медицинских изделий</a:t>
            </a:r>
            <a:r>
              <a:rPr lang="ru-RU" sz="14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400" dirty="0" smtClean="0">
                <a:latin typeface="Georgia" pitchFamily="18" charset="0"/>
              </a:rPr>
              <a:t>Нарушение </a:t>
            </a:r>
            <a:r>
              <a:rPr lang="ru-RU" sz="1400" dirty="0">
                <a:latin typeface="Georgia" pitchFamily="18" charset="0"/>
              </a:rPr>
              <a:t>установленных правил в сфере обращения медицинских изделий, если эти действия не содержат признаков уголовно наказуемого деяния, </a:t>
            </a:r>
            <a:r>
              <a:rPr lang="ru-RU" sz="1400" dirty="0" smtClean="0">
                <a:latin typeface="Georgia" pitchFamily="18" charset="0"/>
              </a:rPr>
              <a:t>влечет </a:t>
            </a:r>
            <a:r>
              <a:rPr lang="ru-RU" sz="1400" dirty="0">
                <a:latin typeface="Georgia" pitchFamily="18" charset="0"/>
              </a:rPr>
              <a:t>наложение административного штрафа </a:t>
            </a:r>
            <a:r>
              <a:rPr lang="ru-RU" sz="1400" dirty="0" smtClean="0">
                <a:latin typeface="Georgia" pitchFamily="18" charset="0"/>
              </a:rPr>
              <a:t>(на граждан, должностных и </a:t>
            </a:r>
            <a:r>
              <a:rPr lang="ru-RU" sz="1400" dirty="0">
                <a:latin typeface="Georgia" pitchFamily="18" charset="0"/>
              </a:rPr>
              <a:t>юридических </a:t>
            </a:r>
            <a:r>
              <a:rPr lang="ru-RU" sz="1400" dirty="0" smtClean="0">
                <a:latin typeface="Georgia" pitchFamily="18" charset="0"/>
              </a:rPr>
              <a:t>лиц).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6.28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Кодекса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Российской Федерации об административных правонарушениях от 30 декабря 2001 г. N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195-ФЗ.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6042" y="629362"/>
            <a:ext cx="7095222" cy="429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300" dirty="0" smtClean="0">
                <a:solidFill>
                  <a:srgbClr val="286E84"/>
                </a:solidFill>
                <a:latin typeface="Georgia" pitchFamily="18" charset="0"/>
              </a:rPr>
              <a:t>Что должно быть отражено в решении ВК?</a:t>
            </a:r>
            <a:endParaRPr lang="ru-RU" sz="2300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240038">
            <a:off x="7755498" y="380301"/>
            <a:ext cx="554560" cy="707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126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926" y="492986"/>
            <a:ext cx="8167273" cy="4595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" name="CustomShape 1"/>
          <p:cNvSpPr/>
          <p:nvPr/>
        </p:nvSpPr>
        <p:spPr>
          <a:xfrm>
            <a:off x="4051414" y="1825286"/>
            <a:ext cx="3660908" cy="13443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0290" tIns="30146" rIns="60290" bIns="30146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329" dirty="0">
                <a:latin typeface="Georgia" pitchFamily="18" charset="0"/>
              </a:rPr>
              <a:t>Информационный проект </a:t>
            </a:r>
            <a:br>
              <a:rPr lang="ru-RU" sz="1329" dirty="0">
                <a:latin typeface="Georgia" pitchFamily="18" charset="0"/>
              </a:rPr>
            </a:br>
            <a:r>
              <a:rPr lang="ru-RU" sz="1329" dirty="0">
                <a:latin typeface="Georgia" pitchFamily="18" charset="0"/>
              </a:rPr>
              <a:t>Благотворительного фонда помощи хосписам «Вера» о паллиативной помощи</a:t>
            </a:r>
          </a:p>
          <a:p>
            <a:pPr>
              <a:lnSpc>
                <a:spcPct val="100000"/>
              </a:lnSpc>
            </a:pPr>
            <a:endParaRPr lang="ru-RU" sz="938" dirty="0">
              <a:latin typeface="Georgia" pitchFamily="18" charset="0"/>
            </a:endParaRPr>
          </a:p>
          <a:p>
            <a:r>
              <a:rPr lang="ru-RU" sz="2400" dirty="0">
                <a:solidFill>
                  <a:srgbClr val="005E5C"/>
                </a:solidFill>
                <a:latin typeface="Georgia"/>
                <a:ea typeface="Georgia"/>
                <a:cs typeface="Georgia"/>
              </a:rPr>
              <a:t>www.pro-palliativ.ru</a:t>
            </a:r>
          </a:p>
        </p:txBody>
      </p:sp>
      <p:grpSp>
        <p:nvGrpSpPr>
          <p:cNvPr id="20" name="Группа 40"/>
          <p:cNvGrpSpPr>
            <a:grpSpLocks/>
          </p:cNvGrpSpPr>
          <p:nvPr/>
        </p:nvGrpSpPr>
        <p:grpSpPr bwMode="auto">
          <a:xfrm>
            <a:off x="5936225" y="4177840"/>
            <a:ext cx="2091800" cy="564690"/>
            <a:chOff x="4132554" y="-1458559"/>
            <a:chExt cx="4337096" cy="1169439"/>
          </a:xfrm>
        </p:grpSpPr>
        <p:pic>
          <p:nvPicPr>
            <p:cNvPr id="21" name="Рисунок 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3443" y="-1458559"/>
              <a:ext cx="1666207" cy="1169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Рисунок 3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2554" y="-1150714"/>
              <a:ext cx="2436604" cy="633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Прямоугольник 14"/>
          <p:cNvSpPr/>
          <p:nvPr/>
        </p:nvSpPr>
        <p:spPr>
          <a:xfrm>
            <a:off x="4051415" y="1124298"/>
            <a:ext cx="3890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dirty="0">
                <a:solidFill>
                  <a:srgbClr val="005E5C"/>
                </a:solidFill>
                <a:latin typeface="Georgia"/>
                <a:ea typeface="Georgia"/>
                <a:cs typeface="Georgia"/>
              </a:rPr>
              <a:t>Портал «Про паллиатив»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66" y="492986"/>
            <a:ext cx="2558344" cy="459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2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828052" y="1308522"/>
            <a:ext cx="761811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Обращение медицинских изделий включает в </a:t>
            </a:r>
            <a:r>
              <a:rPr lang="ru-RU" sz="1400" dirty="0" smtClean="0">
                <a:latin typeface="Georgia" pitchFamily="18" charset="0"/>
              </a:rPr>
              <a:t>себя… хранение</a:t>
            </a:r>
            <a:r>
              <a:rPr lang="ru-RU" sz="1400" dirty="0">
                <a:latin typeface="Georgia" pitchFamily="18" charset="0"/>
              </a:rPr>
              <a:t>, транспортировку, реализацию, монтаж, наладку, применение, эксплуатацию, в том числе техническое обслуживание, предусмотренное нормативной, технической и (или) эксплуатационной документацией производителя (изготовителя), а также ремонт, утилизацию или уничтожение. 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Производитель </a:t>
            </a:r>
            <a:r>
              <a:rPr lang="ru-RU" sz="1400" dirty="0">
                <a:latin typeface="Georgia" pitchFamily="18" charset="0"/>
              </a:rPr>
              <a:t>(изготовитель) медицинского изделия разрабатывает техническую и (или) эксплуатационную документацию, в соответствии с которой </a:t>
            </a:r>
            <a:r>
              <a:rPr lang="ru-RU" sz="1400" dirty="0" smtClean="0">
                <a:latin typeface="Georgia" pitchFamily="18" charset="0"/>
              </a:rPr>
              <a:t>осуществляются… применение</a:t>
            </a:r>
            <a:r>
              <a:rPr lang="ru-RU" sz="1400" dirty="0">
                <a:latin typeface="Georgia" pitchFamily="18" charset="0"/>
              </a:rPr>
              <a:t>, эксплуатация, в том числе техническое обслуживание, а также ремонт, утилизация или уничтожение медицинского </a:t>
            </a:r>
            <a:r>
              <a:rPr lang="ru-RU" sz="1400" dirty="0" smtClean="0">
                <a:latin typeface="Georgia" pitchFamily="18" charset="0"/>
              </a:rPr>
              <a:t>изделия. </a:t>
            </a:r>
          </a:p>
          <a:p>
            <a:pPr>
              <a:lnSpc>
                <a:spcPts val="1800"/>
              </a:lnSpc>
            </a:pP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38 Федерального закона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от 21 ноября 2011 г. N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323-ФЗ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основах охраны здоровья граждан в Российской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28052" y="557721"/>
            <a:ext cx="7095222" cy="429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300" dirty="0" smtClean="0">
                <a:solidFill>
                  <a:srgbClr val="286E84"/>
                </a:solidFill>
                <a:latin typeface="Georgia" pitchFamily="18" charset="0"/>
              </a:rPr>
              <a:t>Обращение медицинских изделий</a:t>
            </a:r>
            <a:endParaRPr lang="ru-RU" sz="2300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 rot="3803704">
            <a:off x="7309833" y="4018190"/>
            <a:ext cx="1226881" cy="1189747"/>
            <a:chOff x="3777751" y="4190376"/>
            <a:chExt cx="730463" cy="708354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91388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56042" y="549727"/>
            <a:ext cx="7311252" cy="429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300" dirty="0" smtClean="0">
                <a:solidFill>
                  <a:srgbClr val="286E84"/>
                </a:solidFill>
                <a:latin typeface="Georgia" pitchFamily="18" charset="0"/>
              </a:rPr>
              <a:t>Решение о передаче медицинского изделия</a:t>
            </a:r>
            <a:endParaRPr lang="ru-RU" sz="23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6042" y="1216186"/>
            <a:ext cx="76330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Решение о передаче пациенту (его законному представителю) </a:t>
            </a:r>
            <a:r>
              <a:rPr lang="ru-RU" sz="1400" dirty="0" smtClean="0">
                <a:latin typeface="Georgia" pitchFamily="18" charset="0"/>
              </a:rPr>
              <a:t>медицинского </a:t>
            </a:r>
            <a:r>
              <a:rPr lang="ru-RU" sz="1400" dirty="0">
                <a:latin typeface="Georgia" pitchFamily="18" charset="0"/>
              </a:rPr>
              <a:t>изделия принимается врачебной комиссией </a:t>
            </a:r>
            <a:r>
              <a:rPr lang="ru-RU" sz="1400" dirty="0" smtClean="0">
                <a:latin typeface="Georgia" pitchFamily="18" charset="0"/>
              </a:rPr>
              <a:t>медицинской организации в </a:t>
            </a:r>
            <a:r>
              <a:rPr lang="ru-RU" sz="1400" dirty="0">
                <a:latin typeface="Georgia" pitchFamily="18" charset="0"/>
              </a:rPr>
              <a:t>течение </a:t>
            </a:r>
            <a:r>
              <a:rPr lang="ru-RU" sz="1400" b="1" dirty="0" smtClean="0">
                <a:latin typeface="Georgia" pitchFamily="18" charset="0"/>
              </a:rPr>
              <a:t>3 </a:t>
            </a:r>
            <a:r>
              <a:rPr lang="ru-RU" sz="1400" b="1" dirty="0">
                <a:latin typeface="Georgia" pitchFamily="18" charset="0"/>
              </a:rPr>
              <a:t>рабочих дней </a:t>
            </a:r>
            <a:r>
              <a:rPr lang="ru-RU" sz="1400" dirty="0" smtClean="0">
                <a:latin typeface="Georgia" pitchFamily="18" charset="0"/>
              </a:rPr>
              <a:t>со </a:t>
            </a:r>
            <a:r>
              <a:rPr lang="ru-RU" sz="1400" dirty="0">
                <a:latin typeface="Georgia" pitchFamily="18" charset="0"/>
              </a:rPr>
              <a:t>дня поступления </a:t>
            </a:r>
            <a:r>
              <a:rPr lang="ru-RU" sz="1400" dirty="0" smtClean="0">
                <a:latin typeface="Georgia" pitchFamily="18" charset="0"/>
              </a:rPr>
              <a:t>документов, оформляется в </a:t>
            </a:r>
            <a:r>
              <a:rPr lang="ru-RU" sz="1400" dirty="0">
                <a:latin typeface="Georgia" pitchFamily="18" charset="0"/>
              </a:rPr>
              <a:t>медицинской документации 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пациента и </a:t>
            </a:r>
            <a:r>
              <a:rPr lang="ru-RU" sz="1400" dirty="0">
                <a:latin typeface="Georgia" pitchFamily="18" charset="0"/>
              </a:rPr>
              <a:t>направляется </a:t>
            </a: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структурное подразделение медицинской организации, обеспечивающее организацию передачи пациенту </a:t>
            </a: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его законному представителю) </a:t>
            </a:r>
            <a:r>
              <a:rPr lang="ru-RU" sz="1400" dirty="0" smtClean="0">
                <a:latin typeface="Georgia" pitchFamily="18" charset="0"/>
              </a:rPr>
              <a:t>медицинского </a:t>
            </a:r>
            <a:r>
              <a:rPr lang="ru-RU" sz="1400" dirty="0">
                <a:latin typeface="Georgia" pitchFamily="18" charset="0"/>
              </a:rPr>
              <a:t>изделия.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Передача </a:t>
            </a:r>
            <a:r>
              <a:rPr lang="ru-RU" sz="1400" dirty="0">
                <a:latin typeface="Georgia" pitchFamily="18" charset="0"/>
              </a:rPr>
              <a:t>медицинской организацией пациенту </a:t>
            </a: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его законному представителю) медицинского изделия осуществляется </a:t>
            </a: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течение </a:t>
            </a:r>
            <a:r>
              <a:rPr lang="ru-RU" sz="1400" b="1" dirty="0">
                <a:latin typeface="Georgia" pitchFamily="18" charset="0"/>
              </a:rPr>
              <a:t>5</a:t>
            </a:r>
            <a:r>
              <a:rPr lang="ru-RU" sz="1400" b="1" dirty="0" smtClean="0">
                <a:latin typeface="Georgia" pitchFamily="18" charset="0"/>
              </a:rPr>
              <a:t> </a:t>
            </a:r>
            <a:r>
              <a:rPr lang="ru-RU" sz="1400" b="1" dirty="0">
                <a:latin typeface="Georgia" pitchFamily="18" charset="0"/>
              </a:rPr>
              <a:t>рабочих дней </a:t>
            </a:r>
            <a:r>
              <a:rPr lang="ru-RU" sz="1400" dirty="0" smtClean="0">
                <a:latin typeface="Georgia" pitchFamily="18" charset="0"/>
              </a:rPr>
              <a:t>с </a:t>
            </a:r>
            <a:r>
              <a:rPr lang="ru-RU" sz="1400" dirty="0">
                <a:latin typeface="Georgia" pitchFamily="18" charset="0"/>
              </a:rPr>
              <a:t>даты принятия </a:t>
            </a:r>
            <a:r>
              <a:rPr lang="ru-RU" sz="1400" dirty="0" smtClean="0">
                <a:latin typeface="Georgia" pitchFamily="18" charset="0"/>
              </a:rPr>
              <a:t>решения на </a:t>
            </a:r>
            <a:r>
              <a:rPr lang="ru-RU" sz="1400" dirty="0">
                <a:latin typeface="Georgia" pitchFamily="18" charset="0"/>
              </a:rPr>
              <a:t>основании договора, заключаемого </a:t>
            </a: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соответствии </a:t>
            </a:r>
            <a:r>
              <a:rPr lang="ru-RU" sz="1400" dirty="0" smtClean="0">
                <a:latin typeface="Georgia" pitchFamily="18" charset="0"/>
              </a:rPr>
              <a:t>с </a:t>
            </a:r>
            <a:r>
              <a:rPr lang="ru-RU" sz="1400" dirty="0">
                <a:latin typeface="Georgia" pitchFamily="18" charset="0"/>
              </a:rPr>
              <a:t>гражданским законодательством </a:t>
            </a:r>
            <a:r>
              <a:rPr lang="ru-RU" sz="1400" dirty="0" smtClean="0">
                <a:latin typeface="Georgia" pitchFamily="18" charset="0"/>
              </a:rPr>
              <a:t>Российской </a:t>
            </a:r>
            <a:r>
              <a:rPr lang="ru-RU" sz="1400" dirty="0">
                <a:latin typeface="Georgia" pitchFamily="18" charset="0"/>
              </a:rPr>
              <a:t>Федерации</a:t>
            </a:r>
            <a:r>
              <a:rPr lang="ru-RU" sz="14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Пункты 4, 5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Порядка передачи от медицинской организации пациенту (его законному представителю) медицинских изделий, предназначенных для поддержания функций органов и систем организма человека, для использования на дому при оказании паллиативной медицинской помощи, </a:t>
            </a:r>
            <a:r>
              <a:rPr lang="en-US" sz="1400" dirty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1400" dirty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утв.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от 10 июля 2019 г. N 505н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4533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269658" y="4813045"/>
            <a:ext cx="470314" cy="312826"/>
          </a:xfrm>
          <a:prstGeom prst="rect">
            <a:avLst/>
          </a:prstGeom>
        </p:spPr>
      </p:pic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262137" y="2074062"/>
            <a:ext cx="465107" cy="312826"/>
          </a:xfrm>
          <a:prstGeom prst="rect">
            <a:avLst/>
          </a:prstGeom>
        </p:spPr>
      </p:pic>
      <p:pic>
        <p:nvPicPr>
          <p:cNvPr id="18" name="Рисунок 17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259534" y="3444855"/>
            <a:ext cx="470314" cy="3128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9401" y="142184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Шаг 1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69401" y="989781"/>
            <a:ext cx="8064896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ustomShape 1"/>
          <p:cNvSpPr/>
          <p:nvPr/>
        </p:nvSpPr>
        <p:spPr>
          <a:xfrm>
            <a:off x="389702" y="485711"/>
            <a:ext cx="7855380" cy="4172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>
              <a:lnSpc>
                <a:spcPts val="2900"/>
              </a:lnSpc>
              <a:spcAft>
                <a:spcPts val="1329"/>
              </a:spcAft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Получение медицинских изделий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401" y="279003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Шаг 2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9401" y="415822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Шаг 3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4" name="CustomShape 2"/>
          <p:cNvSpPr/>
          <p:nvPr/>
        </p:nvSpPr>
        <p:spPr>
          <a:xfrm>
            <a:off x="1841552" y="1236822"/>
            <a:ext cx="6486034" cy="87645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2100"/>
              </a:lnSpc>
            </a:pP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Получение заключения ВК </a:t>
            </a: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/>
            </a:r>
            <a:b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</a:b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о нуждаемости ребенка в оказании ПМП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1852928" y="2574001"/>
            <a:ext cx="6475316" cy="918409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marL="182563">
              <a:lnSpc>
                <a:spcPts val="21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Наблюдение ребенка медицинской организацией,</a:t>
            </a: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оказывающей ПМП на дому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9" name="CustomShape 2"/>
          <p:cNvSpPr/>
          <p:nvPr/>
        </p:nvSpPr>
        <p:spPr>
          <a:xfrm>
            <a:off x="1836192" y="3942191"/>
            <a:ext cx="6486034" cy="87645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2100"/>
              </a:lnSpc>
            </a:pP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Решение ВК </a:t>
            </a: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/>
            </a:r>
            <a:b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</a:b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о </a:t>
            </a:r>
            <a:r>
              <a:rPr lang="ru-RU" sz="1900" b="1" spc="-1" dirty="0">
                <a:solidFill>
                  <a:schemeClr val="bg1"/>
                </a:solidFill>
                <a:latin typeface="Georgia" pitchFamily="18" charset="0"/>
                <a:ea typeface="DejaVu Sans"/>
              </a:rPr>
              <a:t>передаче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пациенту</a:t>
            </a: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медицинского </a:t>
            </a:r>
            <a:r>
              <a:rPr lang="ru-RU" sz="1900" b="1" spc="-1" dirty="0">
                <a:solidFill>
                  <a:schemeClr val="bg1"/>
                </a:solidFill>
                <a:latin typeface="Georgia" pitchFamily="18" charset="0"/>
                <a:ea typeface="DejaVu Sans"/>
              </a:rPr>
              <a:t>изделия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05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272262" y="2146072"/>
            <a:ext cx="465107" cy="312826"/>
          </a:xfrm>
          <a:prstGeom prst="rect">
            <a:avLst/>
          </a:prstGeom>
        </p:spPr>
      </p:pic>
      <p:pic>
        <p:nvPicPr>
          <p:cNvPr id="18" name="Рисунок 17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269658" y="3516865"/>
            <a:ext cx="470314" cy="3128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9401" y="1433269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Шаг 4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9401" y="2801459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Шаг 5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9401" y="4169649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Шаг 6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836192" y="1249155"/>
            <a:ext cx="6480900" cy="3341126"/>
            <a:chOff x="2124232" y="1177145"/>
            <a:chExt cx="5776722" cy="3341126"/>
          </a:xfrm>
        </p:grpSpPr>
        <p:sp>
          <p:nvSpPr>
            <p:cNvPr id="4" name="CustomShape 2"/>
            <p:cNvSpPr/>
            <p:nvPr/>
          </p:nvSpPr>
          <p:spPr>
            <a:xfrm>
              <a:off x="2129001" y="1177145"/>
              <a:ext cx="5771367" cy="876453"/>
            </a:xfrm>
            <a:prstGeom prst="rect">
              <a:avLst/>
            </a:prstGeom>
            <a:solidFill>
              <a:srgbClr val="59A7BF"/>
            </a:solidFill>
            <a:ln w="9525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66445" tIns="33223" rIns="66445" bIns="33223" anchor="ctr">
              <a:noAutofit/>
            </a:bodyPr>
            <a:lstStyle/>
            <a:p>
              <a:pPr>
                <a:lnSpc>
                  <a:spcPts val="21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Заключение договора  </a:t>
              </a: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/>
              </a:r>
              <a:b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</a:b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с медицинской</a:t>
              </a: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организацией</a:t>
              </a:r>
              <a:endParaRPr lang="ru-RU" sz="1900" b="1" spc="-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5" name="CustomShape 2"/>
            <p:cNvSpPr/>
            <p:nvPr/>
          </p:nvSpPr>
          <p:spPr>
            <a:xfrm>
              <a:off x="2139124" y="2574001"/>
              <a:ext cx="5761830" cy="858732"/>
            </a:xfrm>
            <a:prstGeom prst="rect">
              <a:avLst/>
            </a:prstGeom>
            <a:solidFill>
              <a:srgbClr val="59A7BF"/>
            </a:solidFill>
            <a:ln w="9525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66445" tIns="33223" rIns="66445" bIns="33223" anchor="ctr">
              <a:noAutofit/>
            </a:bodyPr>
            <a:lstStyle/>
            <a:p>
              <a:pPr>
                <a:lnSpc>
                  <a:spcPts val="21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Передача медицинского изделия </a:t>
              </a:r>
              <a:endPara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endParaRPr>
            </a:p>
            <a:p>
              <a:pPr>
                <a:lnSpc>
                  <a:spcPts val="21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в соответствии с договором</a:t>
              </a:r>
              <a:endParaRPr lang="ru-RU" sz="1900" b="1" spc="-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9" name="CustomShape 2"/>
            <p:cNvSpPr/>
            <p:nvPr/>
          </p:nvSpPr>
          <p:spPr>
            <a:xfrm>
              <a:off x="2124232" y="3913254"/>
              <a:ext cx="5771367" cy="605017"/>
            </a:xfrm>
            <a:prstGeom prst="rect">
              <a:avLst/>
            </a:prstGeom>
            <a:solidFill>
              <a:srgbClr val="59A7BF"/>
            </a:solidFill>
            <a:ln w="9525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66445" tIns="33223" rIns="66445" bIns="33223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Подписание акта приема-передачи</a:t>
              </a:r>
              <a:endParaRPr lang="ru-RU" sz="1900" b="1" spc="-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</p:grpSp>
      <p:cxnSp>
        <p:nvCxnSpPr>
          <p:cNvPr id="13" name="Прямая соединительная линия 12"/>
          <p:cNvCxnSpPr/>
          <p:nvPr/>
        </p:nvCxnSpPr>
        <p:spPr>
          <a:xfrm>
            <a:off x="469401" y="989781"/>
            <a:ext cx="8064896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stomShape 1"/>
          <p:cNvSpPr/>
          <p:nvPr/>
        </p:nvSpPr>
        <p:spPr>
          <a:xfrm>
            <a:off x="389702" y="485711"/>
            <a:ext cx="7855380" cy="4172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>
              <a:lnSpc>
                <a:spcPts val="2900"/>
              </a:lnSpc>
              <a:spcAft>
                <a:spcPts val="1329"/>
              </a:spcAft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Получение медицинских изделий</a:t>
            </a:r>
          </a:p>
        </p:txBody>
      </p:sp>
    </p:spTree>
    <p:extLst>
      <p:ext uri="{BB962C8B-B14F-4D97-AF65-F5344CB8AC3E}">
        <p14:creationId xmlns:p14="http://schemas.microsoft.com/office/powerpoint/2010/main" val="209386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06221" y="463011"/>
            <a:ext cx="781532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Заключение договора безвозмездного пользования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2613">
            <a:off x="8070614" y="4414567"/>
            <a:ext cx="505240" cy="64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06221" y="1277821"/>
            <a:ext cx="7976769" cy="284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Прежде чем принимать медицинские изделия в пользование, </a:t>
            </a:r>
            <a:r>
              <a:rPr lang="ru-RU" sz="1400" dirty="0" smtClean="0">
                <a:latin typeface="Georgia" pitchFamily="18" charset="0"/>
              </a:rPr>
              <a:t>ознакомьтесь с Порядком передачи медицинских изделий.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Попросите дать вам время для ознакомления с договором.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Если </a:t>
            </a:r>
            <a:r>
              <a:rPr lang="ru-RU" sz="1400" dirty="0">
                <a:latin typeface="Georgia" pitchFamily="18" charset="0"/>
              </a:rPr>
              <a:t>вам передается медицинское оборудование, </a:t>
            </a:r>
            <a:r>
              <a:rPr lang="ru-RU" sz="1400" dirty="0" smtClean="0">
                <a:latin typeface="Georgia" pitchFamily="18" charset="0"/>
              </a:rPr>
              <a:t>обратите </a:t>
            </a:r>
            <a:r>
              <a:rPr lang="ru-RU" sz="1400" dirty="0">
                <a:latin typeface="Georgia" pitchFamily="18" charset="0"/>
              </a:rPr>
              <a:t>внимание </a:t>
            </a:r>
            <a:r>
              <a:rPr lang="ru-RU" sz="1400" dirty="0" smtClean="0">
                <a:latin typeface="Georgia" pitchFamily="18" charset="0"/>
              </a:rPr>
              <a:t>на </a:t>
            </a:r>
            <a:r>
              <a:rPr lang="ru-RU" sz="1400" dirty="0">
                <a:latin typeface="Georgia" pitchFamily="18" charset="0"/>
              </a:rPr>
              <a:t>пункты договора, </a:t>
            </a:r>
            <a:r>
              <a:rPr lang="ru-RU" sz="1400" dirty="0" smtClean="0">
                <a:latin typeface="Georgia" pitchFamily="18" charset="0"/>
              </a:rPr>
              <a:t>касающиеся:</a:t>
            </a: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Georgia" pitchFamily="18" charset="0"/>
              </a:rPr>
              <a:t>технического </a:t>
            </a:r>
            <a:r>
              <a:rPr lang="ru-RU" sz="1400" dirty="0">
                <a:latin typeface="Georgia" pitchFamily="18" charset="0"/>
              </a:rPr>
              <a:t>обслуживания, </a:t>
            </a:r>
            <a:endParaRPr lang="ru-RU" sz="14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Wingdings" panose="05000000000000000000" pitchFamily="2" charset="2"/>
              <a:buChar char="Ø"/>
            </a:pPr>
            <a:r>
              <a:rPr lang="ru-RU" sz="1400" dirty="0">
                <a:latin typeface="Georgia" pitchFamily="18" charset="0"/>
              </a:rPr>
              <a:t>р</a:t>
            </a:r>
            <a:r>
              <a:rPr lang="ru-RU" sz="1400" dirty="0" smtClean="0">
                <a:latin typeface="Georgia" pitchFamily="18" charset="0"/>
              </a:rPr>
              <a:t>емонта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Georgia" pitchFamily="18" charset="0"/>
              </a:rPr>
              <a:t>обеспечения </a:t>
            </a:r>
            <a:r>
              <a:rPr lang="ru-RU" sz="1400" dirty="0">
                <a:latin typeface="Georgia" pitchFamily="18" charset="0"/>
              </a:rPr>
              <a:t>расходными медицинскими изделиями. 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Если </a:t>
            </a:r>
            <a:r>
              <a:rPr lang="ru-RU" sz="1400" dirty="0">
                <a:latin typeface="Georgia" pitchFamily="18" charset="0"/>
              </a:rPr>
              <a:t>их осуществление не будет отнесено в договоре </a:t>
            </a:r>
            <a:r>
              <a:rPr lang="ru-RU" sz="1400" dirty="0" smtClean="0">
                <a:latin typeface="Georgia" pitchFamily="18" charset="0"/>
              </a:rPr>
              <a:t>к </a:t>
            </a:r>
            <a:r>
              <a:rPr lang="ru-RU" sz="1400" dirty="0">
                <a:latin typeface="Georgia" pitchFamily="18" charset="0"/>
              </a:rPr>
              <a:t>обязанностям </a:t>
            </a:r>
            <a:r>
              <a:rPr lang="ru-RU" sz="1400" dirty="0" smtClean="0">
                <a:latin typeface="Georgia" pitchFamily="18" charset="0"/>
              </a:rPr>
              <a:t>медицинской </a:t>
            </a:r>
            <a:r>
              <a:rPr lang="ru-RU" sz="1400" dirty="0">
                <a:latin typeface="Georgia" pitchFamily="18" charset="0"/>
              </a:rPr>
              <a:t>организации, </a:t>
            </a:r>
            <a:r>
              <a:rPr lang="ru-RU" sz="1400" dirty="0" smtClean="0">
                <a:latin typeface="Georgia" pitchFamily="18" charset="0"/>
              </a:rPr>
              <a:t>то </a:t>
            </a:r>
            <a:r>
              <a:rPr lang="ru-RU" sz="1400" dirty="0">
                <a:latin typeface="Georgia" pitchFamily="18" charset="0"/>
              </a:rPr>
              <a:t>вам придется </a:t>
            </a:r>
            <a:r>
              <a:rPr lang="ru-RU" sz="1400" dirty="0" smtClean="0">
                <a:latin typeface="Georgia" pitchFamily="18" charset="0"/>
              </a:rPr>
              <a:t>проводить </a:t>
            </a:r>
            <a:r>
              <a:rPr lang="ru-RU" sz="1400" dirty="0">
                <a:latin typeface="Georgia" pitchFamily="18" charset="0"/>
              </a:rPr>
              <a:t>их за свой счет</a:t>
            </a:r>
            <a:r>
              <a:rPr lang="ru-RU" sz="1400" dirty="0" smtClean="0">
                <a:latin typeface="Georgia" pitchFamily="18" charset="0"/>
              </a:rPr>
              <a:t>.</a:t>
            </a:r>
            <a:endParaRPr lang="ru-RU" sz="1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070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4032" y="611291"/>
            <a:ext cx="709522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Подписание акта приема-передачи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6042" y="1493851"/>
            <a:ext cx="8065120" cy="2439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Не </a:t>
            </a:r>
            <a:r>
              <a:rPr lang="ru-RU" sz="1400" dirty="0">
                <a:latin typeface="Georgia" pitchFamily="18" charset="0"/>
              </a:rPr>
              <a:t>подписывайте акт </a:t>
            </a:r>
            <a:r>
              <a:rPr lang="ru-RU" sz="1400" dirty="0" smtClean="0">
                <a:latin typeface="Georgia" pitchFamily="18" charset="0"/>
              </a:rPr>
              <a:t>приема-передачи,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Georgia" pitchFamily="18" charset="0"/>
              </a:rPr>
              <a:t>пока </a:t>
            </a:r>
            <a:r>
              <a:rPr lang="ru-RU" sz="1400" dirty="0">
                <a:latin typeface="Georgia" pitchFamily="18" charset="0"/>
              </a:rPr>
              <a:t>вас не проинструктировали 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не обучили пользованию </a:t>
            </a:r>
            <a:r>
              <a:rPr lang="ru-RU" sz="1400" dirty="0" smtClean="0">
                <a:latin typeface="Georgia" pitchFamily="18" charset="0"/>
              </a:rPr>
              <a:t>оборудованием,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Georgia" pitchFamily="18" charset="0"/>
              </a:rPr>
              <a:t>пока </a:t>
            </a:r>
            <a:r>
              <a:rPr lang="ru-RU" sz="1400" dirty="0">
                <a:latin typeface="Georgia" pitchFamily="18" charset="0"/>
              </a:rPr>
              <a:t>аппаратура полностью не будет укомплектована, 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подключена </a:t>
            </a:r>
            <a:r>
              <a:rPr lang="ru-RU" sz="1400" dirty="0">
                <a:latin typeface="Georgia" pitchFamily="18" charset="0"/>
              </a:rPr>
              <a:t>и настроена.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Подписывайте </a:t>
            </a:r>
            <a:r>
              <a:rPr lang="ru-RU" sz="1400" dirty="0">
                <a:latin typeface="Georgia" pitchFamily="18" charset="0"/>
              </a:rPr>
              <a:t>договор и акт, только когда их содержание </a:t>
            </a:r>
            <a:r>
              <a:rPr lang="ru-RU" sz="1400" dirty="0" smtClean="0">
                <a:latin typeface="Georgia" pitchFamily="18" charset="0"/>
              </a:rPr>
              <a:t>вам </a:t>
            </a:r>
            <a:r>
              <a:rPr lang="ru-RU" sz="1400" dirty="0">
                <a:latin typeface="Georgia" pitchFamily="18" charset="0"/>
              </a:rPr>
              <a:t>полностью понятно. 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Если </a:t>
            </a:r>
            <a:r>
              <a:rPr lang="ru-RU" sz="1400" dirty="0">
                <a:latin typeface="Georgia" pitchFamily="18" charset="0"/>
              </a:rPr>
              <a:t>у вас есть сомнения </a:t>
            </a: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отношении содержания договора, 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проконсультируйтесь </a:t>
            </a:r>
            <a:r>
              <a:rPr lang="ru-RU" sz="1400" dirty="0">
                <a:latin typeface="Georgia" pitchFamily="18" charset="0"/>
              </a:rPr>
              <a:t>с юристом.</a:t>
            </a:r>
          </a:p>
        </p:txBody>
      </p:sp>
      <p:grpSp>
        <p:nvGrpSpPr>
          <p:cNvPr id="11" name="Группа 10"/>
          <p:cNvGrpSpPr/>
          <p:nvPr/>
        </p:nvGrpSpPr>
        <p:grpSpPr>
          <a:xfrm rot="4806140">
            <a:off x="7055839" y="3787428"/>
            <a:ext cx="1226881" cy="1189747"/>
            <a:chOff x="3777751" y="4190376"/>
            <a:chExt cx="730463" cy="708354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53538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4032" y="629731"/>
            <a:ext cx="6949803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Предоставление резервного аппарата ИВЛ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4032" y="1493851"/>
            <a:ext cx="813713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400" dirty="0">
                <a:latin typeface="Georgia" pitchFamily="18" charset="0"/>
              </a:rPr>
              <a:t>При передаче пациенту, нуждающемуся в длительной респираторной поддержке </a:t>
            </a:r>
            <a:r>
              <a:rPr lang="ru-RU" sz="1400" dirty="0" smtClean="0">
                <a:latin typeface="Georgia" pitchFamily="18" charset="0"/>
              </a:rPr>
              <a:t/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его законному представителю), аппарата ИВЛ обеспечивается передача </a:t>
            </a:r>
            <a:r>
              <a:rPr lang="ru-RU" sz="1400" dirty="0" smtClean="0">
                <a:latin typeface="Georgia" pitchFamily="18" charset="0"/>
              </a:rPr>
              <a:t>второго </a:t>
            </a:r>
            <a:r>
              <a:rPr lang="ru-RU" sz="1400" dirty="0">
                <a:latin typeface="Georgia" pitchFamily="18" charset="0"/>
              </a:rPr>
              <a:t>аппарата ИВЛ в случае неспособности пациента </a:t>
            </a:r>
            <a:r>
              <a:rPr lang="ru-RU" sz="1400" dirty="0" smtClean="0">
                <a:latin typeface="Georgia" pitchFamily="18" charset="0"/>
              </a:rPr>
              <a:t>(</a:t>
            </a:r>
            <a:r>
              <a:rPr lang="ru-RU" sz="1400" dirty="0">
                <a:latin typeface="Georgia" pitchFamily="18" charset="0"/>
              </a:rPr>
              <a:t>его законного представителя, родственников, иных лиц, осуществляющих </a:t>
            </a:r>
            <a:r>
              <a:rPr lang="ru-RU" sz="1400" dirty="0" smtClean="0">
                <a:latin typeface="Georgia" pitchFamily="18" charset="0"/>
              </a:rPr>
              <a:t>уход за </a:t>
            </a:r>
            <a:r>
              <a:rPr lang="ru-RU" sz="1400" dirty="0">
                <a:latin typeface="Georgia" pitchFamily="18" charset="0"/>
              </a:rPr>
              <a:t>пациентом) </a:t>
            </a:r>
            <a:r>
              <a:rPr lang="ru-RU" sz="1400" dirty="0" smtClean="0">
                <a:latin typeface="Georgia" pitchFamily="18" charset="0"/>
              </a:rPr>
              <a:t>поддерживать </a:t>
            </a:r>
            <a:r>
              <a:rPr lang="ru-RU" sz="1400" dirty="0">
                <a:latin typeface="Georgia" pitchFamily="18" charset="0"/>
              </a:rPr>
              <a:t>спонтанную вентиляцию легких у </a:t>
            </a:r>
            <a:r>
              <a:rPr lang="ru-RU" sz="1400" dirty="0" smtClean="0">
                <a:latin typeface="Georgia" pitchFamily="18" charset="0"/>
              </a:rPr>
              <a:t>пациента в </a:t>
            </a:r>
            <a:r>
              <a:rPr lang="ru-RU" sz="1400" dirty="0">
                <a:latin typeface="Georgia" pitchFamily="18" charset="0"/>
              </a:rPr>
              <a:t>течение 2-4 </a:t>
            </a:r>
            <a:r>
              <a:rPr lang="ru-RU" sz="1400" dirty="0" smtClean="0">
                <a:latin typeface="Georgia" pitchFamily="18" charset="0"/>
              </a:rPr>
              <a:t>часов.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Пункт 6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Порядка передачи от медицинской организации пациенту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(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его законному представителю) медицинских изделий, предназначенных для поддержания функций органов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систем организма человека,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для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использования на дому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оказании паллиативной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медицинской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помощи,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утв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.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от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10 июля 2019 г. N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505н.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562746">
            <a:off x="7155903" y="4369443"/>
            <a:ext cx="505240" cy="64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5979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828052" y="592735"/>
            <a:ext cx="6949803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Методические рекомендации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28052" y="1493851"/>
            <a:ext cx="76330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400" dirty="0">
                <a:latin typeface="Georgia" pitchFamily="18" charset="0"/>
              </a:rPr>
              <a:t>Руководителям </a:t>
            </a:r>
            <a:r>
              <a:rPr lang="ru-RU" sz="1400" dirty="0" smtClean="0">
                <a:latin typeface="Georgia" pitchFamily="18" charset="0"/>
              </a:rPr>
              <a:t>органов исполнительной власти субъектов </a:t>
            </a:r>
            <a:r>
              <a:rPr lang="ru-RU" sz="1400" dirty="0">
                <a:latin typeface="Georgia" pitchFamily="18" charset="0"/>
              </a:rPr>
              <a:t>Российской Федерации </a:t>
            </a:r>
          </a:p>
          <a:p>
            <a:pPr>
              <a:lnSpc>
                <a:spcPts val="1800"/>
              </a:lnSpc>
            </a:pPr>
            <a:r>
              <a:rPr lang="ru-RU" sz="1400" dirty="0">
                <a:latin typeface="Georgia" pitchFamily="18" charset="0"/>
              </a:rPr>
              <a:t>в сфере охраны </a:t>
            </a:r>
            <a:r>
              <a:rPr lang="ru-RU" sz="1400" dirty="0" smtClean="0">
                <a:latin typeface="Georgia" pitchFamily="18" charset="0"/>
              </a:rPr>
              <a:t>здоровья</a:t>
            </a:r>
          </a:p>
          <a:p>
            <a:pPr>
              <a:lnSpc>
                <a:spcPts val="1800"/>
              </a:lnSpc>
            </a:pPr>
            <a:r>
              <a:rPr lang="ru-RU" sz="1400" dirty="0" smtClean="0">
                <a:latin typeface="Georgia" pitchFamily="18" charset="0"/>
              </a:rPr>
              <a:t>письмом </a:t>
            </a:r>
            <a:r>
              <a:rPr lang="ru-RU" sz="1400" dirty="0">
                <a:latin typeface="Georgia" pitchFamily="18" charset="0"/>
              </a:rPr>
              <a:t>Минздрава России от 13 января 2021 г. № </a:t>
            </a:r>
            <a:r>
              <a:rPr lang="ru-RU" sz="1400" dirty="0" smtClean="0">
                <a:latin typeface="Georgia" pitchFamily="18" charset="0"/>
              </a:rPr>
              <a:t>15-1/И/1-143 направлены</a:t>
            </a:r>
          </a:p>
          <a:p>
            <a:pPr>
              <a:lnSpc>
                <a:spcPts val="1800"/>
              </a:lnSpc>
            </a:pPr>
            <a:endParaRPr lang="ru-RU" sz="14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«Методические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рекомендации по вопросам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организации передачи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законным представителям детей, получающих паллиативную медицинскую помощь на дому, медицинских изделий, предназначенных для поддержания функций органов и систем организма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человека».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 rot="4806140">
            <a:off x="7055839" y="3787428"/>
            <a:ext cx="1226881" cy="1189747"/>
            <a:chOff x="3777751" y="4190376"/>
            <a:chExt cx="730463" cy="708354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550744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098">
            <a:off x="7616082" y="931305"/>
            <a:ext cx="494372" cy="655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743171" y="670176"/>
            <a:ext cx="6709802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10"/>
              </a:lnSpc>
              <a:spcBef>
                <a:spcPct val="0"/>
              </a:spcBef>
              <a:spcAft>
                <a:spcPts val="885"/>
              </a:spcAft>
              <a:defRPr/>
            </a:pPr>
            <a:r>
              <a:rPr lang="ru-RU" sz="2067" dirty="0">
                <a:solidFill>
                  <a:srgbClr val="006766"/>
                </a:solidFill>
                <a:latin typeface="Georgia" pitchFamily="18" charset="0"/>
              </a:rPr>
              <a:t>Ребенку с инвалидностью скоро исполнится 18 лет. </a:t>
            </a:r>
            <a:r>
              <a:rPr lang="ru-RU" sz="2067" dirty="0" smtClean="0">
                <a:solidFill>
                  <a:srgbClr val="006766"/>
                </a:solidFill>
                <a:latin typeface="Georgia" pitchFamily="18" charset="0"/>
              </a:rPr>
              <a:t>Что будет с медицинским оборудованием?</a:t>
            </a:r>
            <a:endParaRPr lang="ru-RU" sz="2067" dirty="0">
              <a:solidFill>
                <a:srgbClr val="006766"/>
              </a:solidFill>
              <a:latin typeface="Georgia" pitchFamily="18" charset="0"/>
            </a:endParaRPr>
          </a:p>
        </p:txBody>
      </p:sp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67236">
            <a:off x="7112233" y="4734301"/>
            <a:ext cx="393437" cy="503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743171" y="1709881"/>
            <a:ext cx="763306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400" dirty="0" smtClean="0">
                <a:latin typeface="Georgia" pitchFamily="18" charset="0"/>
              </a:rPr>
              <a:t>Законодательно вопрос о том, что медицинские изделия, переданные во временное пользование от медицинской организации пациенту в рамках оказания паллиативной медицинской помощи на дому не урегулирован.</a:t>
            </a:r>
          </a:p>
          <a:p>
            <a:pPr>
              <a:lnSpc>
                <a:spcPts val="1800"/>
              </a:lnSpc>
            </a:pPr>
            <a:endParaRPr lang="ru-RU" sz="14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solidFill>
                  <a:srgbClr val="006766"/>
                </a:solidFill>
                <a:latin typeface="Georgia" pitchFamily="18" charset="0"/>
              </a:rPr>
              <a:t>НО! </a:t>
            </a:r>
            <a:r>
              <a:rPr lang="ru-RU" sz="1600" dirty="0">
                <a:solidFill>
                  <a:srgbClr val="006766"/>
                </a:solidFill>
                <a:latin typeface="Georgia" pitchFamily="18" charset="0"/>
              </a:rPr>
              <a:t>Если прямо не разрешено, то это не </a:t>
            </a:r>
            <a:r>
              <a:rPr lang="ru-RU" sz="1600" dirty="0" smtClean="0">
                <a:solidFill>
                  <a:srgbClr val="006766"/>
                </a:solidFill>
                <a:latin typeface="Georgia" pitchFamily="18" charset="0"/>
              </a:rPr>
              <a:t>значит, что запрещено</a:t>
            </a:r>
            <a:r>
              <a:rPr lang="ru-RU" sz="1600" dirty="0">
                <a:solidFill>
                  <a:srgbClr val="006766"/>
                </a:solidFill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</a:pPr>
            <a:endParaRPr lang="ru-RU" sz="1400" dirty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400" dirty="0" smtClean="0">
                <a:latin typeface="Georgia" pitchFamily="18" charset="0"/>
              </a:rPr>
              <a:t>Вопрос возможно решить:</a:t>
            </a:r>
          </a:p>
          <a:p>
            <a:pPr marL="342900" indent="-342900">
              <a:lnSpc>
                <a:spcPts val="1800"/>
              </a:lnSpc>
              <a:buAutoNum type="arabicPeriod"/>
            </a:pPr>
            <a:r>
              <a:rPr lang="ru-RU" sz="1400" dirty="0" smtClean="0">
                <a:latin typeface="Georgia" pitchFamily="18" charset="0"/>
              </a:rPr>
              <a:t>Обеспечением пациента медицинским оборудованием от взрослой службы.</a:t>
            </a:r>
          </a:p>
          <a:p>
            <a:pPr marL="342900" indent="-342900">
              <a:lnSpc>
                <a:spcPts val="1800"/>
              </a:lnSpc>
              <a:buAutoNum type="arabicPeriod"/>
            </a:pPr>
            <a:r>
              <a:rPr lang="ru-RU" sz="1400" dirty="0" smtClean="0">
                <a:latin typeface="Georgia" pitchFamily="18" charset="0"/>
              </a:rPr>
              <a:t>Передачей оборудования, находящегося у пациента, на баланс медицинской организации, оказывающей медицинскую помощь взрослым.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endParaRPr lang="ru-RU" sz="1600" dirty="0" smtClean="0">
              <a:solidFill>
                <a:srgbClr val="006766"/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rgbClr val="006766"/>
                </a:solidFill>
                <a:latin typeface="Georgia" pitchFamily="18" charset="0"/>
              </a:rPr>
              <a:t>ВАЖНО</a:t>
            </a:r>
            <a:r>
              <a:rPr lang="ru-RU" sz="1600" dirty="0">
                <a:solidFill>
                  <a:srgbClr val="006766"/>
                </a:solidFill>
                <a:latin typeface="Georgia" pitchFamily="18" charset="0"/>
              </a:rPr>
              <a:t>!</a:t>
            </a:r>
            <a:r>
              <a:rPr lang="ru-RU" sz="1400" dirty="0" smtClean="0">
                <a:latin typeface="Georgia" pitchFamily="18" charset="0"/>
              </a:rPr>
              <a:t> </a:t>
            </a:r>
            <a:r>
              <a:rPr lang="ru-RU" sz="1400" dirty="0" smtClean="0">
                <a:latin typeface="Georgia" pitchFamily="18" charset="0"/>
              </a:rPr>
              <a:t>Решить этот вопрос заблаговременно путем взаимодействия с медицинскими организациями.</a:t>
            </a:r>
            <a:endParaRPr lang="ru-RU" sz="1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35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050" y="258465"/>
            <a:ext cx="8987061" cy="505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6" name="Группа 35"/>
          <p:cNvGrpSpPr/>
          <p:nvPr/>
        </p:nvGrpSpPr>
        <p:grpSpPr>
          <a:xfrm>
            <a:off x="1110856" y="906701"/>
            <a:ext cx="6226409" cy="3673803"/>
            <a:chOff x="1291836" y="1352550"/>
            <a:chExt cx="8433654" cy="4976156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2142445" y="1473475"/>
              <a:ext cx="6973796" cy="3963197"/>
              <a:chOff x="2130560" y="1473475"/>
              <a:chExt cx="7074924" cy="3963197"/>
            </a:xfrm>
            <a:solidFill>
              <a:srgbClr val="71B0B7"/>
            </a:solidFill>
          </p:grpSpPr>
          <p:sp>
            <p:nvSpPr>
              <p:cNvPr id="28" name="Стрелка вниз 27"/>
              <p:cNvSpPr/>
              <p:nvPr/>
            </p:nvSpPr>
            <p:spPr>
              <a:xfrm>
                <a:off x="2130560" y="1473475"/>
                <a:ext cx="288040" cy="1097025"/>
              </a:xfrm>
              <a:prstGeom prst="downArrow">
                <a:avLst/>
              </a:prstGeom>
              <a:solidFill>
                <a:srgbClr val="92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29"/>
              </a:p>
            </p:txBody>
          </p:sp>
          <p:sp>
            <p:nvSpPr>
              <p:cNvPr id="29" name="Стрелка вниз 28"/>
              <p:cNvSpPr/>
              <p:nvPr/>
            </p:nvSpPr>
            <p:spPr>
              <a:xfrm>
                <a:off x="8917444" y="2180653"/>
                <a:ext cx="288040" cy="3256019"/>
              </a:xfrm>
              <a:prstGeom prst="downArrow">
                <a:avLst/>
              </a:prstGeom>
              <a:solidFill>
                <a:srgbClr val="92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29"/>
              </a:p>
            </p:txBody>
          </p:sp>
        </p:grpSp>
        <p:sp>
          <p:nvSpPr>
            <p:cNvPr id="14" name="Прямоугольник 13"/>
            <p:cNvSpPr/>
            <p:nvPr/>
          </p:nvSpPr>
          <p:spPr>
            <a:xfrm>
              <a:off x="3008712" y="3701072"/>
              <a:ext cx="2529977" cy="1630707"/>
            </a:xfrm>
            <a:prstGeom prst="rect">
              <a:avLst/>
            </a:prstGeom>
            <a:solidFill>
              <a:srgbClr val="EEF8F8"/>
            </a:solidFill>
            <a:ln>
              <a:solidFill>
                <a:srgbClr val="B5D6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59469" tIns="106313" rtlCol="0" anchor="t"/>
            <a:lstStyle/>
            <a:p>
              <a:pPr algn="ctr"/>
              <a:r>
                <a:rPr lang="ru-RU" sz="1181" dirty="0">
                  <a:solidFill>
                    <a:srgbClr val="17535F"/>
                  </a:solidFill>
                  <a:latin typeface="Georgia" pitchFamily="18" charset="0"/>
                </a:rPr>
                <a:t>В вышестоящий орган- департамент/ министерство здравоохранения региона</a:t>
              </a:r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1291836" y="2570500"/>
              <a:ext cx="8263756" cy="3758206"/>
              <a:chOff x="1349892" y="1860921"/>
              <a:chExt cx="8263756" cy="4061222"/>
            </a:xfrm>
            <a:solidFill>
              <a:srgbClr val="EEF8F8"/>
            </a:solidFill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1349892" y="1860921"/>
                <a:ext cx="2144846" cy="1139899"/>
              </a:xfrm>
              <a:prstGeom prst="rect">
                <a:avLst/>
              </a:prstGeom>
              <a:grpFill/>
              <a:ln>
                <a:solidFill>
                  <a:srgbClr val="B5D6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59469" tIns="132891" rtlCol="0" anchor="t"/>
              <a:lstStyle/>
              <a:p>
                <a:pPr algn="ctr"/>
                <a:r>
                  <a:rPr lang="ru-RU" sz="1181" dirty="0">
                    <a:solidFill>
                      <a:srgbClr val="17535F"/>
                    </a:solidFill>
                    <a:latin typeface="Georgia" pitchFamily="18" charset="0"/>
                  </a:rPr>
                  <a:t>К главному врачу медицинской организации</a:t>
                </a: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7729690" y="4958186"/>
                <a:ext cx="1883958" cy="963957"/>
              </a:xfrm>
              <a:prstGeom prst="rect">
                <a:avLst/>
              </a:prstGeom>
              <a:grpFill/>
              <a:ln>
                <a:solidFill>
                  <a:srgbClr val="B5D6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6047" tIns="132891" rtlCol="0" anchor="t"/>
              <a:lstStyle/>
              <a:p>
                <a:pPr algn="ctr"/>
                <a:r>
                  <a:rPr lang="ru-RU" sz="1181" dirty="0">
                    <a:solidFill>
                      <a:srgbClr val="17535F"/>
                    </a:solidFill>
                    <a:latin typeface="Georgia" pitchFamily="18" charset="0"/>
                  </a:rPr>
                  <a:t>В прокуратуру, суд</a:t>
                </a:r>
              </a:p>
              <a:p>
                <a:endParaRPr lang="ru-RU" sz="1181" dirty="0">
                  <a:solidFill>
                    <a:srgbClr val="17535F"/>
                  </a:solidFill>
                  <a:latin typeface="Georgia" pitchFamily="18" charset="0"/>
                </a:endParaRPr>
              </a:p>
            </p:txBody>
          </p:sp>
        </p:grpSp>
        <p:sp>
          <p:nvSpPr>
            <p:cNvPr id="17" name="Прямоугольник 16"/>
            <p:cNvSpPr/>
            <p:nvPr/>
          </p:nvSpPr>
          <p:spPr>
            <a:xfrm>
              <a:off x="5800059" y="3702615"/>
              <a:ext cx="2384628" cy="1630708"/>
            </a:xfrm>
            <a:prstGeom prst="rect">
              <a:avLst/>
            </a:prstGeom>
            <a:solidFill>
              <a:srgbClr val="EEF8F8"/>
            </a:solidFill>
            <a:ln>
              <a:solidFill>
                <a:srgbClr val="B5D6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6047" tIns="106313" rtlCol="0" anchor="t"/>
            <a:lstStyle/>
            <a:p>
              <a:pPr algn="ctr"/>
              <a:r>
                <a:rPr lang="ru-RU" sz="1181" dirty="0">
                  <a:solidFill>
                    <a:srgbClr val="17535F"/>
                  </a:solidFill>
                  <a:latin typeface="Georgia" pitchFamily="18" charset="0"/>
                </a:rPr>
                <a:t>В надзорный орган- Росздравнадзор </a:t>
              </a:r>
            </a:p>
            <a:p>
              <a:pPr algn="ctr"/>
              <a:r>
                <a:rPr lang="ru-RU" sz="1181" dirty="0">
                  <a:solidFill>
                    <a:srgbClr val="17535F"/>
                  </a:solidFill>
                  <a:latin typeface="Georgia" pitchFamily="18" charset="0"/>
                </a:rPr>
                <a:t>(горячая линия Росздравнадзора</a:t>
              </a:r>
            </a:p>
            <a:p>
              <a:pPr algn="ctr"/>
              <a:r>
                <a:rPr lang="ru-RU" sz="1181" dirty="0">
                  <a:solidFill>
                    <a:srgbClr val="17535F"/>
                  </a:solidFill>
                  <a:latin typeface="Georgia" pitchFamily="18" charset="0"/>
                </a:rPr>
                <a:t>8-800-550-99-03)</a:t>
              </a:r>
            </a:p>
          </p:txBody>
        </p:sp>
        <p:grpSp>
          <p:nvGrpSpPr>
            <p:cNvPr id="26" name="Группа 25"/>
            <p:cNvGrpSpPr/>
            <p:nvPr/>
          </p:nvGrpSpPr>
          <p:grpSpPr>
            <a:xfrm>
              <a:off x="4131738" y="2083066"/>
              <a:ext cx="3002596" cy="1627423"/>
              <a:chOff x="4220942" y="1386628"/>
              <a:chExt cx="3046133" cy="1750363"/>
            </a:xfrm>
            <a:solidFill>
              <a:srgbClr val="71B0B7"/>
            </a:solidFill>
          </p:grpSpPr>
          <p:sp>
            <p:nvSpPr>
              <p:cNvPr id="22" name="Стрелка вниз 21"/>
              <p:cNvSpPr/>
              <p:nvPr/>
            </p:nvSpPr>
            <p:spPr>
              <a:xfrm>
                <a:off x="4220942" y="1386628"/>
                <a:ext cx="288040" cy="1740234"/>
              </a:xfrm>
              <a:prstGeom prst="downArrow">
                <a:avLst/>
              </a:prstGeom>
              <a:solidFill>
                <a:srgbClr val="92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29"/>
              </a:p>
            </p:txBody>
          </p:sp>
          <p:sp>
            <p:nvSpPr>
              <p:cNvPr id="23" name="Стрелка вниз 22"/>
              <p:cNvSpPr/>
              <p:nvPr/>
            </p:nvSpPr>
            <p:spPr>
              <a:xfrm>
                <a:off x="6979035" y="1403930"/>
                <a:ext cx="288040" cy="1733061"/>
              </a:xfrm>
              <a:prstGeom prst="downArrow">
                <a:avLst/>
              </a:prstGeom>
              <a:solidFill>
                <a:srgbClr val="92C3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329"/>
              </a:p>
            </p:txBody>
          </p:sp>
        </p:grpSp>
        <p:sp>
          <p:nvSpPr>
            <p:cNvPr id="24" name="Прямоугольник 23"/>
            <p:cNvSpPr/>
            <p:nvPr/>
          </p:nvSpPr>
          <p:spPr>
            <a:xfrm>
              <a:off x="1838824" y="1352550"/>
              <a:ext cx="5832810" cy="815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6047" tIns="132891" rtlCol="0" anchor="t"/>
            <a:lstStyle/>
            <a:p>
              <a:endParaRPr lang="ru-RU" sz="1034" dirty="0">
                <a:solidFill>
                  <a:srgbClr val="207282"/>
                </a:solidFill>
                <a:latin typeface="Georgia" pitchFamily="18" charset="0"/>
              </a:endParaRP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flipH="1" flipV="1">
              <a:off x="1291836" y="2168524"/>
              <a:ext cx="8433654" cy="8597"/>
            </a:xfrm>
            <a:prstGeom prst="line">
              <a:avLst/>
            </a:prstGeom>
            <a:ln w="28575">
              <a:solidFill>
                <a:srgbClr val="71B0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1"/>
          <p:cNvSpPr txBox="1">
            <a:spLocks/>
          </p:cNvSpPr>
          <p:nvPr/>
        </p:nvSpPr>
        <p:spPr>
          <a:xfrm>
            <a:off x="1089380" y="764907"/>
            <a:ext cx="5798088" cy="595828"/>
          </a:xfrm>
          <a:prstGeom prst="rect">
            <a:avLst/>
          </a:prstGeom>
        </p:spPr>
        <p:txBody>
          <a:bodyPr vert="horz" lIns="0" tIns="33754" rIns="67508" bIns="33754" rtlCol="0" anchor="b">
            <a:noAutofit/>
          </a:bodyPr>
          <a:lstStyle/>
          <a:p>
            <a:pPr>
              <a:lnSpc>
                <a:spcPts val="2510"/>
              </a:lnSpc>
              <a:spcBef>
                <a:spcPct val="0"/>
              </a:spcBef>
              <a:defRPr/>
            </a:pPr>
            <a:r>
              <a:rPr lang="ru-RU" sz="2067" dirty="0">
                <a:solidFill>
                  <a:srgbClr val="006766"/>
                </a:solidFill>
                <a:latin typeface="Georgia" pitchFamily="18" charset="0"/>
              </a:rPr>
              <a:t>Куда обращаться, если есть проблемы при получении </a:t>
            </a:r>
            <a:r>
              <a:rPr lang="ru-RU" sz="2067" dirty="0" smtClean="0">
                <a:solidFill>
                  <a:srgbClr val="006766"/>
                </a:solidFill>
                <a:latin typeface="Georgia" pitchFamily="18" charset="0"/>
              </a:rPr>
              <a:t>медицинских изделий?</a:t>
            </a:r>
            <a:endParaRPr lang="ru-RU" sz="2067" dirty="0">
              <a:solidFill>
                <a:srgbClr val="006766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794901">
            <a:off x="5433682" y="1004878"/>
            <a:ext cx="333027" cy="42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970369">
            <a:off x="5770660" y="800776"/>
            <a:ext cx="218356" cy="32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101021" y="1090192"/>
            <a:ext cx="6165589" cy="38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305"/>
              </a:lnSpc>
            </a:pPr>
            <a:r>
              <a:rPr lang="ru-RU" sz="2400" dirty="0">
                <a:solidFill>
                  <a:srgbClr val="005E5C"/>
                </a:solidFill>
                <a:latin typeface="Georgia"/>
                <a:ea typeface="Georgia"/>
                <a:cs typeface="Georgia"/>
              </a:rPr>
              <a:t>Рассмотрим вопросы: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181689" y="1722882"/>
            <a:ext cx="6578566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>
                <a:latin typeface="Georgia" pitchFamily="18" charset="0"/>
              </a:rPr>
              <a:t>При каких условиях тяжелобольной ребенок имеет право на получение медицинского оборудования и других медицинских изделий для использования на дому?</a:t>
            </a:r>
          </a:p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 smtClean="0">
                <a:latin typeface="Georgia" pitchFamily="18" charset="0"/>
              </a:rPr>
              <a:t>Какими </a:t>
            </a:r>
            <a:r>
              <a:rPr lang="ru-RU" sz="1329" dirty="0">
                <a:latin typeface="Georgia" pitchFamily="18" charset="0"/>
              </a:rPr>
              <a:t>медицинскими изделиями обеспечиваются дети, получающие паллиативную помощь на дому?</a:t>
            </a:r>
          </a:p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>
                <a:latin typeface="Georgia" pitchFamily="18" charset="0"/>
              </a:rPr>
              <a:t>Куда </a:t>
            </a:r>
            <a:r>
              <a:rPr lang="ru-RU" sz="1329" dirty="0" smtClean="0">
                <a:latin typeface="Georgia" pitchFamily="18" charset="0"/>
              </a:rPr>
              <a:t>и как обратиться </a:t>
            </a:r>
            <a:r>
              <a:rPr lang="ru-RU" sz="1329" dirty="0">
                <a:latin typeface="Georgia" pitchFamily="18" charset="0"/>
              </a:rPr>
              <a:t>за их предоставлением таких медицинских изделий?</a:t>
            </a:r>
          </a:p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>
                <a:latin typeface="Georgia" pitchFamily="18" charset="0"/>
              </a:rPr>
              <a:t>Как осуществляется передача медицинского оборудования и других медицинских изделий от медицинской организации? </a:t>
            </a:r>
          </a:p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>
                <a:latin typeface="Georgia" pitchFamily="18" charset="0"/>
              </a:rPr>
              <a:t>На что важно обратить внимание в процессе передачи?</a:t>
            </a:r>
          </a:p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>
                <a:latin typeface="Georgia" pitchFamily="18" charset="0"/>
              </a:rPr>
              <a:t>Как получить расходные материалы для уже переданного оборудования?</a:t>
            </a:r>
          </a:p>
          <a:p>
            <a:pPr marL="282316" indent="-282316">
              <a:lnSpc>
                <a:spcPts val="1482"/>
              </a:lnSpc>
              <a:spcAft>
                <a:spcPts val="729"/>
              </a:spcAft>
              <a:buFont typeface="Wingdings" panose="05000000000000000000" pitchFamily="2" charset="2"/>
              <a:buChar char="Ø"/>
            </a:pPr>
            <a:r>
              <a:rPr lang="ru-RU" sz="1329" dirty="0">
                <a:latin typeface="Georgia" pitchFamily="18" charset="0"/>
              </a:rPr>
              <a:t>Что делать, если в обеспечении медицинскими изделиями отказали?</a:t>
            </a:r>
          </a:p>
        </p:txBody>
      </p:sp>
    </p:spTree>
    <p:extLst>
      <p:ext uri="{BB962C8B-B14F-4D97-AF65-F5344CB8AC3E}">
        <p14:creationId xmlns:p14="http://schemas.microsoft.com/office/powerpoint/2010/main" val="22727166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56042" y="675850"/>
            <a:ext cx="7561050" cy="78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200" dirty="0" smtClean="0">
                <a:solidFill>
                  <a:srgbClr val="286E84"/>
                </a:solidFill>
                <a:latin typeface="Georgia" pitchFamily="18" charset="0"/>
              </a:rPr>
              <a:t>Что делать, если возникли проблемы и решить их на уровне медицинской организации не получается?</a:t>
            </a:r>
            <a:endParaRPr lang="ru-RU" sz="22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0007" y="1565861"/>
            <a:ext cx="7849090" cy="3452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Жалоба на нарушение права ребенка, </a:t>
            </a:r>
            <a:b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нуждающегося в паллиативной помощи, на предоставление медицинских  изделий для использования на дому: 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400"/>
              </a:lnSpc>
            </a:pPr>
            <a:r>
              <a:rPr lang="ru-RU" sz="1400" dirty="0" smtClean="0">
                <a:latin typeface="Georgia" pitchFamily="18" charset="0"/>
              </a:rPr>
              <a:t>        - в департамент/министерство </a:t>
            </a:r>
            <a:r>
              <a:rPr lang="ru-RU" sz="1400" dirty="0">
                <a:latin typeface="Georgia" pitchFamily="18" charset="0"/>
              </a:rPr>
              <a:t>здравоохранения </a:t>
            </a:r>
            <a:r>
              <a:rPr lang="ru-RU" sz="1400" dirty="0" smtClean="0">
                <a:latin typeface="Georgia" pitchFamily="18" charset="0"/>
              </a:rPr>
              <a:t>вашего региона</a:t>
            </a:r>
            <a:r>
              <a:rPr lang="ru-RU" sz="1400" dirty="0">
                <a:latin typeface="Georgia" pitchFamily="18" charset="0"/>
              </a:rPr>
              <a:t>, 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900"/>
              </a:lnSpc>
            </a:pPr>
            <a:r>
              <a:rPr lang="ru-RU" sz="1400" dirty="0" smtClean="0">
                <a:latin typeface="Georgia" pitchFamily="18" charset="0"/>
              </a:rPr>
              <a:t>        - в </a:t>
            </a:r>
            <a:r>
              <a:rPr lang="ru-RU" sz="1400" dirty="0">
                <a:latin typeface="Georgia" pitchFamily="18" charset="0"/>
              </a:rPr>
              <a:t>надзорный </a:t>
            </a:r>
            <a:r>
              <a:rPr lang="ru-RU" sz="1400" dirty="0" smtClean="0">
                <a:latin typeface="Georgia" pitchFamily="18" charset="0"/>
              </a:rPr>
              <a:t>орган в сфере здравоохранения -- Росздравнадзор, </a:t>
            </a:r>
          </a:p>
          <a:p>
            <a:pPr>
              <a:lnSpc>
                <a:spcPts val="1900"/>
              </a:lnSpc>
              <a:spcAft>
                <a:spcPts val="1200"/>
              </a:spcAft>
            </a:pPr>
            <a:r>
              <a:rPr lang="ru-RU" sz="1400" dirty="0" smtClean="0">
                <a:latin typeface="Georgia" pitchFamily="18" charset="0"/>
              </a:rPr>
              <a:t>        - в прокуратуру.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2. Обжалование отказа в суде:</a:t>
            </a:r>
            <a:r>
              <a:rPr lang="ru-RU" sz="1400" dirty="0" smtClean="0">
                <a:latin typeface="Georgia" pitchFamily="18" charset="0"/>
              </a:rPr>
              <a:t> подать исковое заявление с требованием к департаменту/министерству здравоохранения субъекта РФ предоставить медицинские изделия для использования на дому.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Исковое заявление в защиту нарушенных или оспариваемых социальных прав, свобод и законных интересов гражданина в сфере охраны здоровья быть подано прокурором на основании части 1 статьи 45 Гражданский процессуальный кодекс Российской Федерации от 14 ноября 2002 г. N 138-ФЗ </a:t>
            </a:r>
            <a:r>
              <a:rPr lang="ru-RU" sz="1400" dirty="0" smtClean="0">
                <a:latin typeface="Georgia" pitchFamily="18" charset="0"/>
              </a:rPr>
              <a:t>.</a:t>
            </a:r>
            <a:endParaRPr lang="ru-RU" sz="14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87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972" y="-132065"/>
            <a:ext cx="9001125" cy="506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" name="CustomShape 1"/>
          <p:cNvSpPr/>
          <p:nvPr/>
        </p:nvSpPr>
        <p:spPr>
          <a:xfrm>
            <a:off x="601819" y="2258409"/>
            <a:ext cx="7194797" cy="6578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839" spc="-1" dirty="0">
                <a:solidFill>
                  <a:srgbClr val="006766"/>
                </a:solidFill>
                <a:latin typeface="Georgia" pitchFamily="18" charset="0"/>
                <a:ea typeface="DejaVu Sans"/>
              </a:rPr>
              <a:t>Спасибо за внимание!</a:t>
            </a:r>
            <a:endParaRPr lang="ru-RU" sz="3839" spc="-1" dirty="0">
              <a:solidFill>
                <a:srgbClr val="006766"/>
              </a:solidFill>
              <a:latin typeface="Georgia" pitchFamily="18" charset="0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616860" y="982518"/>
            <a:ext cx="7711377" cy="7383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noAutofit/>
          </a:bodyPr>
          <a:lstStyle/>
          <a:p>
            <a:r>
              <a:rPr lang="ru-RU" sz="1400" dirty="0">
                <a:solidFill>
                  <a:srgbClr val="006766"/>
                </a:solidFill>
                <a:latin typeface="Georgia" pitchFamily="18" charset="0"/>
              </a:rPr>
              <a:t>Портал «Про паллиатив» </a:t>
            </a:r>
            <a:r>
              <a:rPr lang="en-US" sz="1400" dirty="0">
                <a:solidFill>
                  <a:srgbClr val="006766"/>
                </a:solidFill>
                <a:latin typeface="Georgia" pitchFamily="18" charset="0"/>
              </a:rPr>
              <a:t>| </a:t>
            </a:r>
            <a:r>
              <a:rPr lang="ru-RU" sz="1400" dirty="0" err="1">
                <a:solidFill>
                  <a:srgbClr val="006766"/>
                </a:solidFill>
                <a:latin typeface="Georgia" pitchFamily="18" charset="0"/>
              </a:rPr>
              <a:t>www.pro-palliativ.ru</a:t>
            </a:r>
            <a:endParaRPr lang="ru-RU" sz="1400" dirty="0">
              <a:solidFill>
                <a:srgbClr val="006766"/>
              </a:solidFill>
              <a:latin typeface="Georgia" pitchFamily="18" charset="0"/>
            </a:endParaRPr>
          </a:p>
          <a:p>
            <a:pPr>
              <a:tabLst>
                <a:tab pos="2712127" algn="l"/>
              </a:tabLst>
            </a:pPr>
            <a:r>
              <a:rPr lang="ru-RU" sz="1400" dirty="0">
                <a:latin typeface="Georgia" pitchFamily="18" charset="0"/>
              </a:rPr>
              <a:t>информационный проект благотворительного фонда помощи хосписам «Вера»</a:t>
            </a:r>
            <a:br>
              <a:rPr lang="ru-RU" sz="1400" dirty="0">
                <a:latin typeface="Georgia" pitchFamily="18" charset="0"/>
              </a:rPr>
            </a:br>
            <a:r>
              <a:rPr lang="ru-RU" sz="1400" dirty="0">
                <a:latin typeface="Georgia" pitchFamily="18" charset="0"/>
              </a:rPr>
              <a:t>о паллиативной помощи</a:t>
            </a:r>
          </a:p>
        </p:txBody>
      </p:sp>
      <p:sp>
        <p:nvSpPr>
          <p:cNvPr id="7" name="CustomShape 2"/>
          <p:cNvSpPr/>
          <p:nvPr/>
        </p:nvSpPr>
        <p:spPr>
          <a:xfrm>
            <a:off x="621124" y="4172247"/>
            <a:ext cx="7813437" cy="7383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spc="-1" dirty="0">
                <a:solidFill>
                  <a:srgbClr val="000000"/>
                </a:solidFill>
                <a:latin typeface="Georgia" pitchFamily="18" charset="0"/>
                <a:ea typeface="DejaVu Sans"/>
                <a:cs typeface="Segoe UI" pitchFamily="34" charset="0"/>
              </a:rPr>
              <a:t>Проект «Помощь детям»</a:t>
            </a:r>
            <a:r>
              <a:rPr lang="en-US" sz="1400" spc="-1" dirty="0">
                <a:solidFill>
                  <a:srgbClr val="000000"/>
                </a:solidFill>
                <a:latin typeface="Georgia" pitchFamily="18" charset="0"/>
                <a:ea typeface="DejaVu Sans"/>
                <a:cs typeface="Segoe UI" pitchFamily="34" charset="0"/>
              </a:rPr>
              <a:t/>
            </a:r>
            <a:br>
              <a:rPr lang="en-US" sz="1400" spc="-1" dirty="0">
                <a:solidFill>
                  <a:srgbClr val="000000"/>
                </a:solidFill>
                <a:latin typeface="Georgia" pitchFamily="18" charset="0"/>
                <a:ea typeface="DejaVu Sans"/>
                <a:cs typeface="Segoe UI" pitchFamily="34" charset="0"/>
              </a:rPr>
            </a:br>
            <a:r>
              <a:rPr lang="ru-RU" sz="1400" spc="-1" dirty="0">
                <a:solidFill>
                  <a:srgbClr val="000000"/>
                </a:solidFill>
                <a:latin typeface="Georgia" pitchFamily="18" charset="0"/>
                <a:ea typeface="DejaVu Sans"/>
                <a:cs typeface="Segoe UI" pitchFamily="34" charset="0"/>
              </a:rPr>
              <a:t>Благотворительного фонда помощи хосписам «Вера»</a:t>
            </a:r>
          </a:p>
          <a:p>
            <a:r>
              <a:rPr lang="en-US" sz="1400" spc="-1" dirty="0">
                <a:solidFill>
                  <a:srgbClr val="006766"/>
                </a:solidFill>
                <a:latin typeface="Georgia" pitchFamily="18" charset="0"/>
                <a:cs typeface="Segoe UI" pitchFamily="34" charset="0"/>
              </a:rPr>
              <a:t>deti@fondvera.ru</a:t>
            </a:r>
            <a:endParaRPr lang="ru-RU" sz="1400" spc="-1" dirty="0">
              <a:solidFill>
                <a:srgbClr val="006766"/>
              </a:solidFill>
              <a:latin typeface="Georgia" pitchFamily="18" charset="0"/>
              <a:ea typeface="DejaVu Sans"/>
              <a:cs typeface="Segoe UI" pitchFamily="34" charset="0"/>
            </a:endParaRPr>
          </a:p>
        </p:txBody>
      </p:sp>
      <p:grpSp>
        <p:nvGrpSpPr>
          <p:cNvPr id="18" name="Группа 40"/>
          <p:cNvGrpSpPr>
            <a:grpSpLocks/>
          </p:cNvGrpSpPr>
          <p:nvPr/>
        </p:nvGrpSpPr>
        <p:grpSpPr bwMode="auto">
          <a:xfrm>
            <a:off x="6195316" y="4432044"/>
            <a:ext cx="2305366" cy="622343"/>
            <a:chOff x="4132554" y="-1458559"/>
            <a:chExt cx="4337096" cy="1169439"/>
          </a:xfrm>
        </p:grpSpPr>
        <p:pic>
          <p:nvPicPr>
            <p:cNvPr id="19" name="Рисунок 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3443" y="-1458559"/>
              <a:ext cx="1666207" cy="1169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Рисунок 3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32554" y="-1150714"/>
              <a:ext cx="2436604" cy="633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8633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4032" y="814863"/>
            <a:ext cx="7095222" cy="452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dirty="0">
                <a:solidFill>
                  <a:srgbClr val="005E5C"/>
                </a:solidFill>
                <a:latin typeface="Georgia"/>
                <a:ea typeface="Georgia"/>
                <a:cs typeface="Georgia"/>
              </a:rPr>
              <a:t>Право на </a:t>
            </a:r>
            <a:r>
              <a:rPr lang="ru-RU" sz="2400" dirty="0" smtClean="0">
                <a:solidFill>
                  <a:srgbClr val="005E5C"/>
                </a:solidFill>
                <a:latin typeface="Georgia"/>
                <a:ea typeface="Georgia"/>
                <a:cs typeface="Georgia"/>
              </a:rPr>
              <a:t>получение медицинских </a:t>
            </a:r>
            <a:r>
              <a:rPr lang="ru-RU" sz="2400" dirty="0">
                <a:solidFill>
                  <a:srgbClr val="005E5C"/>
                </a:solidFill>
                <a:latin typeface="Georgia"/>
                <a:ea typeface="Georgia"/>
                <a:cs typeface="Georgia"/>
              </a:rPr>
              <a:t>изделий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6042" y="1416673"/>
            <a:ext cx="7527282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b="1" dirty="0">
                <a:latin typeface="Georgia" pitchFamily="18" charset="0"/>
              </a:rPr>
              <a:t>При оказании паллиативной медицинской помощи </a:t>
            </a:r>
            <a:r>
              <a:rPr lang="ru-RU" sz="1400" dirty="0" smtClean="0">
                <a:latin typeface="Georgia" pitchFamily="18" charset="0"/>
              </a:rPr>
              <a:t>пациенту </a:t>
            </a:r>
            <a:r>
              <a:rPr lang="ru-RU" sz="1400" dirty="0">
                <a:latin typeface="Georgia" pitchFamily="18" charset="0"/>
              </a:rPr>
              <a:t>предоставляются </a:t>
            </a:r>
            <a:r>
              <a:rPr lang="ru-RU" sz="1400" b="1" dirty="0">
                <a:latin typeface="Georgia" pitchFamily="18" charset="0"/>
              </a:rPr>
              <a:t>для использования на дому </a:t>
            </a:r>
            <a:r>
              <a:rPr lang="ru-RU" sz="1400" dirty="0">
                <a:latin typeface="Georgia" pitchFamily="18" charset="0"/>
              </a:rPr>
              <a:t>медицинские изделия, предназначенные </a:t>
            </a:r>
            <a:r>
              <a:rPr lang="ru-RU" sz="1400" dirty="0" smtClean="0">
                <a:latin typeface="Georgia" pitchFamily="18" charset="0"/>
              </a:rPr>
              <a:t>для </a:t>
            </a:r>
            <a:r>
              <a:rPr lang="ru-RU" sz="1400" dirty="0">
                <a:latin typeface="Georgia" pitchFamily="18" charset="0"/>
              </a:rPr>
              <a:t>поддержания функций органов </a:t>
            </a:r>
            <a:r>
              <a:rPr lang="ru-RU" sz="1400" dirty="0" smtClean="0">
                <a:latin typeface="Georgia" pitchFamily="18" charset="0"/>
              </a:rPr>
              <a:t>и </a:t>
            </a:r>
            <a:r>
              <a:rPr lang="ru-RU" sz="1400" dirty="0">
                <a:latin typeface="Georgia" pitchFamily="18" charset="0"/>
              </a:rPr>
              <a:t>систем организма человека. </a:t>
            </a:r>
            <a:r>
              <a:rPr lang="en-US" sz="1400" dirty="0" smtClean="0">
                <a:latin typeface="Georgia" pitchFamily="18" charset="0"/>
              </a:rPr>
              <a:t/>
            </a:r>
            <a:br>
              <a:rPr lang="en-US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Перечень </a:t>
            </a:r>
            <a:r>
              <a:rPr lang="ru-RU" sz="1400" dirty="0">
                <a:latin typeface="Georgia" pitchFamily="18" charset="0"/>
              </a:rPr>
              <a:t>таких медицинских изделий утверждается </a:t>
            </a:r>
            <a:r>
              <a:rPr lang="ru-RU" sz="1400" dirty="0" smtClean="0">
                <a:latin typeface="Georgia" pitchFamily="18" charset="0"/>
              </a:rPr>
              <a:t>уполномоченным </a:t>
            </a:r>
            <a:r>
              <a:rPr lang="ru-RU" sz="1400" dirty="0">
                <a:latin typeface="Georgia" pitchFamily="18" charset="0"/>
              </a:rPr>
              <a:t>федеральным органом исполнительной </a:t>
            </a:r>
            <a:r>
              <a:rPr lang="ru-RU" sz="1400" dirty="0" smtClean="0">
                <a:latin typeface="Georgia" pitchFamily="18" charset="0"/>
              </a:rPr>
              <a:t>власти.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Часть </a:t>
            </a:r>
            <a: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  <a:t>4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статьи </a:t>
            </a:r>
            <a:r>
              <a:rPr lang="en-US" sz="1400" dirty="0" smtClean="0">
                <a:solidFill>
                  <a:srgbClr val="286E84"/>
                </a:solidFill>
                <a:latin typeface="Georgia" pitchFamily="18" charset="0"/>
              </a:rPr>
              <a:t>36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Федерального закона от 21 ноября 2011 г. N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323-ФЗ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основах охраны здоровья граждан в Российской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 rot="8029822" flipV="1">
            <a:off x="6961373" y="3774877"/>
            <a:ext cx="1226881" cy="115642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0078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684032" y="662697"/>
            <a:ext cx="7095222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Признание ребенка нуждающимся</a:t>
            </a:r>
          </a:p>
          <a:p>
            <a:pPr>
              <a:lnSpc>
                <a:spcPts val="28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в оказании паллиативной помощи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15617" y="1676613"/>
            <a:ext cx="771172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Медицинское заключение детям выдает врачебная </a:t>
            </a:r>
            <a:r>
              <a:rPr lang="ru-RU" sz="1400" dirty="0" smtClean="0">
                <a:latin typeface="Georgia" pitchFamily="18" charset="0"/>
              </a:rPr>
              <a:t>комиссия медицинской </a:t>
            </a:r>
            <a:r>
              <a:rPr lang="ru-RU" sz="1400" dirty="0">
                <a:latin typeface="Georgia" pitchFamily="18" charset="0"/>
              </a:rPr>
              <a:t>организации, в которой осуществляется </a:t>
            </a:r>
            <a:r>
              <a:rPr lang="ru-RU" sz="1400" dirty="0" smtClean="0">
                <a:latin typeface="Georgia" pitchFamily="18" charset="0"/>
              </a:rPr>
              <a:t>наблюдение и </a:t>
            </a:r>
            <a:r>
              <a:rPr lang="ru-RU" sz="1400" dirty="0">
                <a:latin typeface="Georgia" pitchFamily="18" charset="0"/>
              </a:rPr>
              <a:t>лечение </a:t>
            </a:r>
            <a:r>
              <a:rPr lang="ru-RU" sz="1400" dirty="0" smtClean="0">
                <a:latin typeface="Georgia" pitchFamily="18" charset="0"/>
              </a:rPr>
              <a:t>ребенка.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Пункт 16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Положения об организации оказания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паллиативной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медицинской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помощи,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утв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.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труда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социальной защиты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РФ от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31 мая 2019 г.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N 345н/372н.</a:t>
            </a:r>
            <a:endParaRPr lang="ru-RU" sz="1400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 rot="1101793">
            <a:off x="6312963" y="3889128"/>
            <a:ext cx="1226881" cy="118974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828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568441" y="2506122"/>
            <a:ext cx="465107" cy="312826"/>
          </a:xfrm>
          <a:prstGeom prst="rect">
            <a:avLst/>
          </a:prstGeom>
        </p:spPr>
      </p:pic>
      <p:pic>
        <p:nvPicPr>
          <p:cNvPr id="13" name="Рисунок 12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568441" y="3946322"/>
            <a:ext cx="465107" cy="312826"/>
          </a:xfrm>
          <a:prstGeom prst="rect">
            <a:avLst/>
          </a:prstGeom>
        </p:spPr>
      </p:pic>
      <p:sp>
        <p:nvSpPr>
          <p:cNvPr id="4" name="CustomShape 2"/>
          <p:cNvSpPr/>
          <p:nvPr/>
        </p:nvSpPr>
        <p:spPr>
          <a:xfrm>
            <a:off x="1980213" y="1581545"/>
            <a:ext cx="6347388" cy="87645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21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Получение заключения ВК </a:t>
            </a:r>
            <a:b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</a:b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о нуждаемости ребенка в оказании ПМП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1991346" y="2934051"/>
            <a:ext cx="6336899" cy="936130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Наблюдение ребенка медицинской </a:t>
            </a:r>
          </a:p>
          <a:p>
            <a:pPr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организацией, оказывающей ПМП на дому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992" y="178189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dirty="0" smtClean="0">
                <a:solidFill>
                  <a:srgbClr val="286E84"/>
                </a:solidFill>
                <a:latin typeface="Georgia" pitchFamily="18" charset="0"/>
              </a:rPr>
              <a:t>Шаг 1</a:t>
            </a:r>
            <a:endParaRPr lang="ru-RU" sz="26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992" y="315008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dirty="0" smtClean="0">
                <a:solidFill>
                  <a:srgbClr val="286E84"/>
                </a:solidFill>
                <a:latin typeface="Georgia" pitchFamily="18" charset="0"/>
              </a:rPr>
              <a:t>Шаг 2</a:t>
            </a:r>
            <a:endParaRPr lang="ru-RU" sz="26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7750" y="755383"/>
            <a:ext cx="8319392" cy="456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3200" dirty="0">
                <a:solidFill>
                  <a:srgbClr val="286E84"/>
                </a:solidFill>
                <a:latin typeface="Georgia" pitchFamily="18" charset="0"/>
              </a:rPr>
              <a:t>Получение медицинских изделий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451349" y="1237425"/>
            <a:ext cx="8135731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46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900062" y="1349031"/>
            <a:ext cx="7201000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Врачебная комиссия </a:t>
            </a:r>
            <a:r>
              <a:rPr lang="ru-RU" sz="1400" dirty="0" smtClean="0">
                <a:latin typeface="Georgia" pitchFamily="18" charset="0"/>
              </a:rPr>
              <a:t>– это особый </a:t>
            </a:r>
            <a:r>
              <a:rPr lang="ru-RU" sz="1400" dirty="0">
                <a:latin typeface="Georgia" pitchFamily="18" charset="0"/>
              </a:rPr>
              <a:t>орган любой медицинской организации, который  состоит из врачей и возглавляется руководителем медицинской организации или одним из его </a:t>
            </a:r>
            <a:r>
              <a:rPr lang="ru-RU" sz="1400" dirty="0" smtClean="0">
                <a:latin typeface="Georgia" pitchFamily="18" charset="0"/>
              </a:rPr>
              <a:t>заместителей.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Врачебная </a:t>
            </a:r>
            <a:r>
              <a:rPr lang="ru-RU" sz="1400" dirty="0">
                <a:latin typeface="Georgia" pitchFamily="18" charset="0"/>
              </a:rPr>
              <a:t>комиссия функционирует на постоянной регулярной основе</a:t>
            </a:r>
            <a:r>
              <a:rPr lang="ru-RU" sz="1400" dirty="0" smtClean="0">
                <a:latin typeface="Georgia" pitchFamily="18" charset="0"/>
              </a:rPr>
              <a:t>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Деятельность ВК контролирует главный врач.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latin typeface="Georgia" pitchFamily="18" charset="0"/>
              </a:rPr>
              <a:t>Решения </a:t>
            </a:r>
            <a:r>
              <a:rPr lang="ru-RU" sz="1400" dirty="0">
                <a:latin typeface="Georgia" pitchFamily="18" charset="0"/>
              </a:rPr>
              <a:t>врачебной комиссии </a:t>
            </a:r>
            <a:r>
              <a:rPr lang="ru-RU" sz="1400" dirty="0" smtClean="0">
                <a:latin typeface="Georgia" pitchFamily="18" charset="0"/>
              </a:rPr>
              <a:t>оформляются </a:t>
            </a:r>
            <a:r>
              <a:rPr lang="ru-RU" sz="1400" dirty="0">
                <a:latin typeface="Georgia" pitchFamily="18" charset="0"/>
              </a:rPr>
              <a:t>протоколом и </a:t>
            </a:r>
            <a:r>
              <a:rPr lang="ru-RU" sz="1400" dirty="0" smtClean="0">
                <a:latin typeface="Georgia" pitchFamily="18" charset="0"/>
              </a:rPr>
              <a:t>вносятся </a:t>
            </a:r>
            <a:br>
              <a:rPr lang="ru-RU" sz="1400" dirty="0" smtClean="0">
                <a:latin typeface="Georgia" pitchFamily="18" charset="0"/>
              </a:rPr>
            </a:br>
            <a:r>
              <a:rPr lang="ru-RU" sz="1400" dirty="0" smtClean="0">
                <a:latin typeface="Georgia" pitchFamily="18" charset="0"/>
              </a:rPr>
              <a:t>в </a:t>
            </a:r>
            <a:r>
              <a:rPr lang="ru-RU" sz="1400" dirty="0">
                <a:latin typeface="Georgia" pitchFamily="18" charset="0"/>
              </a:rPr>
              <a:t>медицинскую документацию пациента</a:t>
            </a:r>
            <a:r>
              <a:rPr lang="ru-RU" sz="14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Выписка из протокола решения врачебной комиссии выдается на руки пациенту либо его законному представителю на основании письменного заявления.</a:t>
            </a:r>
            <a:endParaRPr lang="ru-RU" sz="14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Порядок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создания и деятельности врачебной комиссии медицинской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организации, утв. 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социального развития РФ от 5 мая 2012 г. N 502н.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00062" y="632447"/>
            <a:ext cx="4133040" cy="41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>
                <a:solidFill>
                  <a:srgbClr val="286E84"/>
                </a:solidFill>
                <a:latin typeface="Georgia" pitchFamily="18" charset="0"/>
              </a:rPr>
              <a:t>Врачебная </a:t>
            </a: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комиссия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437025">
            <a:off x="6280279" y="715948"/>
            <a:ext cx="459919" cy="54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0652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900062" y="712344"/>
            <a:ext cx="7488832" cy="41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sz="2400" dirty="0" smtClean="0">
                <a:solidFill>
                  <a:srgbClr val="286E84"/>
                </a:solidFill>
                <a:latin typeface="Georgia" pitchFamily="18" charset="0"/>
              </a:rPr>
              <a:t>Заключение врачебной комиссии</a:t>
            </a:r>
            <a:endParaRPr lang="ru-RU" sz="2400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00062" y="1460393"/>
            <a:ext cx="700262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Медицинские заключения выдаются пациентам по результатам проведенных медицинских освидетельствований, медицинских осмотров, диспансеризации, решений, принятых врачебной комиссией, а также в иных случаях, когда законодательством Российской Федерации предусматривается наличие медицинского заключения</a:t>
            </a:r>
            <a:r>
              <a:rPr lang="ru-RU" sz="1400" dirty="0" smtClean="0">
                <a:latin typeface="Georgia" pitchFamily="18" charset="0"/>
              </a:rPr>
              <a:t>.</a:t>
            </a:r>
            <a:endParaRPr lang="ru-RU" sz="14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>
                <a:latin typeface="Georgia" pitchFamily="18" charset="0"/>
              </a:rPr>
              <a:t>Медицинские заключения и справки должны быть выданы в срок, не превышающий 3 рабочих дней после окончания медицинских </a:t>
            </a:r>
            <a:r>
              <a:rPr lang="ru-RU" sz="1400" dirty="0" smtClean="0">
                <a:latin typeface="Georgia" pitchFamily="18" charset="0"/>
              </a:rPr>
              <a:t>мероприятий.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Порядок выдачи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медицинскими организациями справок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и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медицинских </a:t>
            </a:r>
            <a:r>
              <a:rPr lang="ru-RU" sz="1400" dirty="0" smtClean="0">
                <a:solidFill>
                  <a:srgbClr val="286E84"/>
                </a:solidFill>
                <a:latin typeface="Georgia" pitchFamily="18" charset="0"/>
              </a:rPr>
              <a:t>заключений, утв. приказом </a:t>
            </a:r>
            <a:r>
              <a:rPr lang="ru-RU" sz="1400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от 14 сентября 2020 г. N 972н.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7249283" y="3809885"/>
            <a:ext cx="1226881" cy="1189747"/>
            <a:chOff x="3777751" y="4190376"/>
            <a:chExt cx="730463" cy="708354"/>
          </a:xfrm>
        </p:grpSpPr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3836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4532" y="413701"/>
            <a:ext cx="4498975" cy="238578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Главному врачу ГБУЗ 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«_____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____________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»</a:t>
            </a: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________(ФИО)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___________________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</a:t>
            </a: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______(адрес учреждения)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_______________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</a:t>
            </a:r>
            <a:endParaRPr lang="ru-RU" sz="1300" dirty="0" smtClean="0">
              <a:solidFill>
                <a:prstClr val="black"/>
              </a:solidFill>
              <a:latin typeface="Georgia" pitchFamily="18" charset="0"/>
              <a:cs typeface="Arial" panose="020B0604020202020204" pitchFamily="34" charset="0"/>
            </a:endParaRPr>
          </a:p>
          <a:p>
            <a:pPr defTabSz="675102">
              <a:lnSpc>
                <a:spcPts val="1800"/>
              </a:lnSpc>
              <a:defRPr/>
            </a:pPr>
            <a:endParaRPr lang="ru-RU" sz="1300" dirty="0" smtClean="0">
              <a:solidFill>
                <a:prstClr val="black"/>
              </a:solidFill>
              <a:latin typeface="Georgia" pitchFamily="18" charset="0"/>
              <a:cs typeface="Arial" panose="020B0604020202020204" pitchFamily="34" charset="0"/>
            </a:endParaRP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От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(ФИО законного представителя)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 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</a:t>
            </a:r>
            <a:endParaRPr lang="ru-RU" sz="1300" dirty="0" smtClean="0">
              <a:solidFill>
                <a:prstClr val="black"/>
              </a:solidFill>
              <a:latin typeface="Georgia" pitchFamily="18" charset="0"/>
              <a:cs typeface="Arial" panose="020B0604020202020204" pitchFamily="34" charset="0"/>
            </a:endParaRP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(в интересах дочери/сына _______________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</a:t>
            </a:r>
            <a:endParaRPr lang="ru-RU" sz="1300" dirty="0" smtClean="0">
              <a:solidFill>
                <a:prstClr val="black"/>
              </a:solidFill>
              <a:latin typeface="Georgia" pitchFamily="18" charset="0"/>
              <a:cs typeface="Arial" panose="020B0604020202020204" pitchFamily="34" charset="0"/>
            </a:endParaRP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______, __.__._____ г.р., ребенка-инвалида),</a:t>
            </a: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проживающего/ей по адресу __________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</a:t>
            </a:r>
            <a:endParaRPr lang="ru-RU" sz="1300" dirty="0" smtClean="0">
              <a:solidFill>
                <a:prstClr val="black"/>
              </a:solidFill>
              <a:latin typeface="Georgia" pitchFamily="18" charset="0"/>
              <a:cs typeface="Arial" panose="020B0604020202020204" pitchFamily="34" charset="0"/>
            </a:endParaRPr>
          </a:p>
          <a:p>
            <a:pPr defTabSz="675102">
              <a:lnSpc>
                <a:spcPts val="1800"/>
              </a:lnSpc>
              <a:defRPr/>
            </a:pP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Тел.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: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 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__________________________________</a:t>
            </a:r>
          </a:p>
          <a:p>
            <a:pPr defTabSz="675102">
              <a:lnSpc>
                <a:spcPts val="1800"/>
              </a:lnSpc>
              <a:defRPr/>
            </a:pP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E-mail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: 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 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_____________________________</a:t>
            </a:r>
            <a:r>
              <a:rPr lang="en-US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300" dirty="0" smtClean="0">
                <a:solidFill>
                  <a:prstClr val="black"/>
                </a:solidFill>
                <a:latin typeface="Georgia" pitchFamily="18" charset="0"/>
                <a:cs typeface="Arial" panose="020B0604020202020204" pitchFamily="34" charset="0"/>
              </a:rPr>
              <a:t>__</a:t>
            </a:r>
            <a:endParaRPr lang="ru-RU" sz="13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5657" y="3006061"/>
            <a:ext cx="8171485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75102">
              <a:defRPr/>
            </a:pPr>
            <a:r>
              <a:rPr lang="ru-RU" sz="1600" b="1" dirty="0" smtClean="0">
                <a:latin typeface="Georgia" pitchFamily="18" charset="0"/>
                <a:cs typeface="Arial" panose="020B0604020202020204" pitchFamily="34" charset="0"/>
              </a:rPr>
              <a:t>ЗАЯВЛЕНИЕ</a:t>
            </a:r>
            <a:r>
              <a:rPr lang="en-US" sz="1600" b="1" dirty="0" smtClean="0">
                <a:latin typeface="Georgia" pitchFamily="18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Georgia" pitchFamily="18" charset="0"/>
                <a:cs typeface="Arial" panose="020B0604020202020204" pitchFamily="34" charset="0"/>
              </a:rPr>
            </a:br>
            <a:endParaRPr lang="ru-RU" sz="1600" b="1" dirty="0" smtClean="0">
              <a:latin typeface="Georgia" pitchFamily="18" charset="0"/>
              <a:cs typeface="Arial" panose="020B0604020202020204" pitchFamily="34" charset="0"/>
            </a:endParaRPr>
          </a:p>
          <a:p>
            <a:pPr defTabSz="675102">
              <a:lnSpc>
                <a:spcPts val="1700"/>
              </a:lnSpc>
              <a:spcAft>
                <a:spcPts val="591"/>
              </a:spcAft>
              <a:defRPr/>
            </a:pP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Прошу …</a:t>
            </a:r>
          </a:p>
          <a:p>
            <a:pPr defTabSz="675102">
              <a:lnSpc>
                <a:spcPts val="1800"/>
              </a:lnSpc>
              <a:spcAft>
                <a:spcPts val="886"/>
              </a:spcAft>
              <a:defRPr/>
            </a:pP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Ответ прошу предоставить в письменной форме по указанному адресу.</a:t>
            </a:r>
          </a:p>
          <a:p>
            <a:pPr defTabSz="675102">
              <a:lnSpc>
                <a:spcPts val="1800"/>
              </a:lnSpc>
              <a:defRPr/>
            </a:pP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Приложение:</a:t>
            </a:r>
          </a:p>
          <a:p>
            <a:pPr defTabSz="675102">
              <a:lnSpc>
                <a:spcPts val="1800"/>
              </a:lnSpc>
              <a:spcAft>
                <a:spcPts val="443"/>
              </a:spcAft>
              <a:defRPr/>
            </a:pP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1) Копия… - __ стр., 1 экз.</a:t>
            </a:r>
          </a:p>
          <a:p>
            <a:pPr defTabSz="675102">
              <a:lnSpc>
                <a:spcPts val="1800"/>
              </a:lnSpc>
              <a:defRPr/>
            </a:pP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«_</a:t>
            </a:r>
            <a:r>
              <a:rPr lang="en-US" sz="1400" dirty="0" smtClean="0">
                <a:latin typeface="Georgia" pitchFamily="18" charset="0"/>
                <a:cs typeface="Arial" panose="020B0604020202020204" pitchFamily="34" charset="0"/>
              </a:rPr>
              <a:t>_</a:t>
            </a: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_» _________ 2022 г                                           </a:t>
            </a:r>
            <a:r>
              <a:rPr lang="en-US" sz="1400" dirty="0" smtClean="0">
                <a:latin typeface="Georgia" pitchFamily="18" charset="0"/>
                <a:cs typeface="Arial" panose="020B0604020202020204" pitchFamily="34" charset="0"/>
              </a:rPr>
              <a:t>                                             </a:t>
            </a:r>
            <a:r>
              <a:rPr lang="ru-RU" sz="1400" dirty="0" smtClean="0">
                <a:latin typeface="Georgia" pitchFamily="18" charset="0"/>
                <a:cs typeface="Arial" panose="020B0604020202020204" pitchFamily="34" charset="0"/>
              </a:rPr>
              <a:t>___________ /ФИО/</a:t>
            </a:r>
            <a:r>
              <a:rPr lang="en-US" sz="1400" dirty="0" smtClean="0">
                <a:latin typeface="Georgia" pitchFamily="18" charset="0"/>
                <a:cs typeface="Arial" panose="020B0604020202020204" pitchFamily="34" charset="0"/>
              </a:rPr>
              <a:t> </a:t>
            </a:r>
            <a:endParaRPr lang="ru-RU" sz="1400" dirty="0">
              <a:latin typeface="Georgia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5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4437</TotalTime>
  <Words>1429</Words>
  <Application>Microsoft Office PowerPoint</Application>
  <PresentationFormat>Произвольный</PresentationFormat>
  <Paragraphs>190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Calibri</vt:lpstr>
      <vt:lpstr>DejaVu Sans</vt:lpstr>
      <vt:lpstr>Georgia</vt:lpstr>
      <vt:lpstr>Segoe UI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lap</dc:creator>
  <cp:lastModifiedBy>Анна Повалихина</cp:lastModifiedBy>
  <cp:revision>274</cp:revision>
  <dcterms:created xsi:type="dcterms:W3CDTF">2018-07-17T08:39:33Z</dcterms:created>
  <dcterms:modified xsi:type="dcterms:W3CDTF">2022-11-24T12:28:24Z</dcterms:modified>
</cp:coreProperties>
</file>